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Lst>
  <p:notesMasterIdLst>
    <p:notesMasterId r:id="rId27"/>
  </p:notesMasterIdLst>
  <p:handoutMasterIdLst>
    <p:handoutMasterId r:id="rId28"/>
  </p:handoutMasterIdLst>
  <p:sldIdLst>
    <p:sldId id="256" r:id="rId2"/>
    <p:sldId id="270" r:id="rId3"/>
    <p:sldId id="296" r:id="rId4"/>
    <p:sldId id="297" r:id="rId5"/>
    <p:sldId id="305" r:id="rId6"/>
    <p:sldId id="306" r:id="rId7"/>
    <p:sldId id="298" r:id="rId8"/>
    <p:sldId id="299" r:id="rId9"/>
    <p:sldId id="277" r:id="rId10"/>
    <p:sldId id="300" r:id="rId11"/>
    <p:sldId id="284" r:id="rId12"/>
    <p:sldId id="318" r:id="rId13"/>
    <p:sldId id="319" r:id="rId14"/>
    <p:sldId id="316" r:id="rId15"/>
    <p:sldId id="317" r:id="rId16"/>
    <p:sldId id="302" r:id="rId17"/>
    <p:sldId id="312" r:id="rId18"/>
    <p:sldId id="286" r:id="rId19"/>
    <p:sldId id="313" r:id="rId20"/>
    <p:sldId id="314" r:id="rId21"/>
    <p:sldId id="315" r:id="rId22"/>
    <p:sldId id="309" r:id="rId23"/>
    <p:sldId id="301" r:id="rId24"/>
    <p:sldId id="304" r:id="rId25"/>
    <p:sldId id="303"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5F5F5F"/>
    <a:srgbClr val="FFFFFF"/>
    <a:srgbClr val="F8F8F8"/>
    <a:srgbClr val="EAEAEA"/>
    <a:srgbClr val="DDDDDD"/>
    <a:srgbClr val="C0C0C0"/>
    <a:srgbClr val="969696"/>
    <a:srgbClr val="3C605F"/>
    <a:srgbClr val="85BA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9" autoAdjust="0"/>
    <p:restoredTop sz="95782" autoAdjust="0"/>
  </p:normalViewPr>
  <p:slideViewPr>
    <p:cSldViewPr>
      <p:cViewPr varScale="1">
        <p:scale>
          <a:sx n="98" d="100"/>
          <a:sy n="98" d="100"/>
        </p:scale>
        <p:origin x="108" y="21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0" d="100"/>
          <a:sy n="60" d="100"/>
        </p:scale>
        <p:origin x="-252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67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67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67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B7A8066-7E68-4D30-B2C1-61A668CE483C}" type="slidenum">
              <a:rPr lang="tr-TR"/>
              <a:pPr/>
              <a:t>‹#›</a:t>
            </a:fld>
            <a:endParaRPr lang="tr-TR"/>
          </a:p>
        </p:txBody>
      </p:sp>
    </p:spTree>
    <p:extLst>
      <p:ext uri="{BB962C8B-B14F-4D97-AF65-F5344CB8AC3E}">
        <p14:creationId xmlns:p14="http://schemas.microsoft.com/office/powerpoint/2010/main" val="407952796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tr-TR"/>
          </a:p>
        </p:txBody>
      </p:sp>
      <p:sp>
        <p:nvSpPr>
          <p:cNvPr id="1177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tr-TR"/>
          </a:p>
        </p:txBody>
      </p:sp>
      <p:sp>
        <p:nvSpPr>
          <p:cNvPr id="1177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77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p>
        </p:txBody>
      </p:sp>
      <p:sp>
        <p:nvSpPr>
          <p:cNvPr id="1177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tr-TR"/>
          </a:p>
        </p:txBody>
      </p:sp>
      <p:sp>
        <p:nvSpPr>
          <p:cNvPr id="1177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FA2BFB0-25B4-4D96-A77A-383ABC758268}" type="slidenum">
              <a:rPr lang="tr-TR"/>
              <a:pPr/>
              <a:t>‹#›</a:t>
            </a:fld>
            <a:endParaRPr lang="tr-TR"/>
          </a:p>
        </p:txBody>
      </p:sp>
    </p:spTree>
    <p:extLst>
      <p:ext uri="{BB962C8B-B14F-4D97-AF65-F5344CB8AC3E}">
        <p14:creationId xmlns:p14="http://schemas.microsoft.com/office/powerpoint/2010/main" val="273967286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C50B7-AF34-4A62-97C4-13169690B673}" type="slidenum">
              <a:rPr lang="tr-TR"/>
              <a:pPr/>
              <a:t>1</a:t>
            </a:fld>
            <a:endParaRPr lang="tr-TR"/>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tr-TR" sz="1200" kern="1200" dirty="0" smtClean="0">
                <a:solidFill>
                  <a:schemeClr val="tx1"/>
                </a:solidFill>
                <a:latin typeface="Times New Roman" pitchFamily="18" charset="0"/>
                <a:ea typeface="+mn-ea"/>
                <a:cs typeface="+mn-cs"/>
              </a:rPr>
              <a:t>Merhaba Arkadaşlar </a:t>
            </a:r>
            <a:r>
              <a:rPr lang="tr-TR" sz="1200" kern="1200" dirty="0" smtClean="0">
                <a:solidFill>
                  <a:schemeClr val="tx1"/>
                </a:solidFill>
                <a:latin typeface="Times New Roman" pitchFamily="18" charset="0"/>
                <a:ea typeface="+mn-ea"/>
                <a:cs typeface="+mn-cs"/>
                <a:sym typeface="Wingdings" pitchFamily="2" charset="2"/>
              </a:rPr>
              <a:t></a:t>
            </a:r>
          </a:p>
        </p:txBody>
      </p:sp>
      <p:sp>
        <p:nvSpPr>
          <p:cNvPr id="8" name="7 Üstbilgi Yer Tutucusu"/>
          <p:cNvSpPr>
            <a:spLocks noGrp="1"/>
          </p:cNvSpPr>
          <p:nvPr>
            <p:ph type="hdr" sz="quarter" idx="10"/>
          </p:nvPr>
        </p:nvSpPr>
        <p:spPr/>
        <p:txBody>
          <a:bodyPr/>
          <a:lstStyle/>
          <a:p>
            <a:endParaRPr lang="tr-TR"/>
          </a:p>
        </p:txBody>
      </p:sp>
      <p:sp>
        <p:nvSpPr>
          <p:cNvPr id="9" name="8 Altbilgi Yer Tutucusu"/>
          <p:cNvSpPr>
            <a:spLocks noGrp="1"/>
          </p:cNvSpPr>
          <p:nvPr>
            <p:ph type="ftr" sz="quarter" idx="11"/>
          </p:nvPr>
        </p:nvSpPr>
        <p:spPr/>
        <p:txBody>
          <a:bodyPr/>
          <a:lstStyle/>
          <a:p>
            <a:endParaRPr lang="tr-T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10</a:t>
            </a:fld>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 Yer Tutucusu 1"/>
          <p:cNvSpPr>
            <a:spLocks noGrp="1"/>
          </p:cNvSpPr>
          <p:nvPr>
            <p:ph type="body" idx="1"/>
          </p:nvPr>
        </p:nvSpPr>
        <p:spPr/>
        <p:txBody>
          <a:bodyPr/>
          <a:lstStyle/>
          <a:p>
            <a:r>
              <a:rPr lang="tr-TR" dirty="0" smtClean="0"/>
              <a:t>1,5</a:t>
            </a:r>
          </a:p>
          <a:p>
            <a:endParaRPr lang="tr-T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Üstbilgi Yer Tutucusu 3"/>
          <p:cNvSpPr>
            <a:spLocks noGrp="1"/>
          </p:cNvSpPr>
          <p:nvPr>
            <p:ph type="hdr" sz="quarter" idx="10"/>
          </p:nvPr>
        </p:nvSpPr>
        <p:spPr/>
        <p:txBody>
          <a:bodyPr/>
          <a:lstStyle/>
          <a:p>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FA2BFB0-25B4-4D96-A77A-383ABC758268}" type="slidenum">
              <a:rPr lang="tr-TR" smtClean="0"/>
              <a:pPr/>
              <a:t>12</a:t>
            </a:fld>
            <a:endParaRPr lang="tr-TR"/>
          </a:p>
        </p:txBody>
      </p:sp>
    </p:spTree>
    <p:extLst>
      <p:ext uri="{BB962C8B-B14F-4D97-AF65-F5344CB8AC3E}">
        <p14:creationId xmlns:p14="http://schemas.microsoft.com/office/powerpoint/2010/main" val="266898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Üstbilgi Yer Tutucusu 3"/>
          <p:cNvSpPr>
            <a:spLocks noGrp="1"/>
          </p:cNvSpPr>
          <p:nvPr>
            <p:ph type="hdr" sz="quarter" idx="10"/>
          </p:nvPr>
        </p:nvSpPr>
        <p:spPr/>
        <p:txBody>
          <a:bodyPr/>
          <a:lstStyle/>
          <a:p>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FA2BFB0-25B4-4D96-A77A-383ABC758268}" type="slidenum">
              <a:rPr lang="tr-TR" smtClean="0"/>
              <a:pPr/>
              <a:t>13</a:t>
            </a:fld>
            <a:endParaRPr lang="tr-TR"/>
          </a:p>
        </p:txBody>
      </p:sp>
    </p:spTree>
    <p:extLst>
      <p:ext uri="{BB962C8B-B14F-4D97-AF65-F5344CB8AC3E}">
        <p14:creationId xmlns:p14="http://schemas.microsoft.com/office/powerpoint/2010/main" val="73060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Üstbilgi Yer Tutucusu 3"/>
          <p:cNvSpPr>
            <a:spLocks noGrp="1"/>
          </p:cNvSpPr>
          <p:nvPr>
            <p:ph type="hdr" sz="quarter" idx="10"/>
          </p:nvPr>
        </p:nvSpPr>
        <p:spPr/>
        <p:txBody>
          <a:bodyPr/>
          <a:lstStyle/>
          <a:p>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FA2BFB0-25B4-4D96-A77A-383ABC758268}" type="slidenum">
              <a:rPr lang="tr-TR" smtClean="0"/>
              <a:pPr/>
              <a:t>14</a:t>
            </a:fld>
            <a:endParaRPr lang="tr-TR"/>
          </a:p>
        </p:txBody>
      </p:sp>
    </p:spTree>
    <p:extLst>
      <p:ext uri="{BB962C8B-B14F-4D97-AF65-F5344CB8AC3E}">
        <p14:creationId xmlns:p14="http://schemas.microsoft.com/office/powerpoint/2010/main" val="3163010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16</a:t>
            </a:fld>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17</a:t>
            </a:fld>
            <a:endParaRPr lang="tr-TR"/>
          </a:p>
        </p:txBody>
      </p:sp>
    </p:spTree>
    <p:extLst>
      <p:ext uri="{BB962C8B-B14F-4D97-AF65-F5344CB8AC3E}">
        <p14:creationId xmlns:p14="http://schemas.microsoft.com/office/powerpoint/2010/main" val="273123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18</a:t>
            </a:fld>
            <a:endParaRPr lang="tr-T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19</a:t>
            </a:fld>
            <a:endParaRPr lang="tr-TR"/>
          </a:p>
        </p:txBody>
      </p:sp>
    </p:spTree>
    <p:extLst>
      <p:ext uri="{BB962C8B-B14F-4D97-AF65-F5344CB8AC3E}">
        <p14:creationId xmlns:p14="http://schemas.microsoft.com/office/powerpoint/2010/main" val="239659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a:buFont typeface="Wingdings" pitchFamily="2" charset="2"/>
              <a:buNone/>
            </a:pPr>
            <a:endParaRPr lang="tr-TR" sz="1200" b="1" dirty="0" smtClean="0">
              <a:solidFill>
                <a:srgbClr val="002060"/>
              </a:solidFill>
              <a:latin typeface="Agency FB" pitchFamily="34" charset="0"/>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2</a:t>
            </a:fld>
            <a:endParaRPr lang="tr-T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lang="tr-TR" dirty="0"/>
          </a:p>
        </p:txBody>
      </p:sp>
      <p:sp>
        <p:nvSpPr>
          <p:cNvPr id="4" name="3 Slayt Numarası Yer Tutucusu"/>
          <p:cNvSpPr>
            <a:spLocks noGrp="1"/>
          </p:cNvSpPr>
          <p:nvPr>
            <p:ph type="sldNum" sz="quarter" idx="10"/>
          </p:nvPr>
        </p:nvSpPr>
        <p:spPr/>
        <p:txBody>
          <a:bodyPr/>
          <a:lstStyle/>
          <a:p>
            <a:fld id="{CFA2BFB0-25B4-4D96-A77A-383ABC758268}" type="slidenum">
              <a:rPr lang="tr-TR" smtClean="0"/>
              <a:pPr/>
              <a:t>25</a:t>
            </a:fld>
            <a:endParaRPr lang="tr-TR"/>
          </a:p>
        </p:txBody>
      </p:sp>
      <p:sp>
        <p:nvSpPr>
          <p:cNvPr id="6" name="5 Altbilgi Yer Tutucusu"/>
          <p:cNvSpPr>
            <a:spLocks noGrp="1"/>
          </p:cNvSpPr>
          <p:nvPr>
            <p:ph type="ftr" sz="quarter" idx="12"/>
          </p:nvPr>
        </p:nvSpPr>
        <p:spPr/>
        <p:txBody>
          <a:bodyPr/>
          <a:lstStyle/>
          <a:p>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3</a:t>
            </a:fld>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smtClean="0">
                <a:solidFill>
                  <a:schemeClr val="tx1"/>
                </a:solidFill>
                <a:latin typeface="Times New Roman" pitchFamily="18" charset="0"/>
                <a:ea typeface="+mn-ea"/>
                <a:cs typeface="+mn-cs"/>
              </a:rPr>
              <a:t>Ancak zayıf koşullu olduğunda sayısal hesaplamalardaki yuvarlatma hatalarından dolayı problemler çıkabilir. İnterpolasyon polinomunu belirlemek için değişik yöntemler geliştirilmiştir. </a:t>
            </a:r>
          </a:p>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4</a:t>
            </a:fld>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5</a:t>
            </a:fld>
            <a:endParaRPr lang="tr-T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6</a:t>
            </a:fld>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7</a:t>
            </a:fld>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r>
              <a:rPr kumimoji="1" lang="tr-TR" sz="1200" kern="1200" dirty="0" smtClean="0">
                <a:solidFill>
                  <a:schemeClr val="tx1"/>
                </a:solidFill>
                <a:latin typeface="Times New Roman" pitchFamily="18" charset="0"/>
                <a:ea typeface="+mn-ea"/>
                <a:cs typeface="+mn-cs"/>
              </a:rPr>
              <a:t>polinomu kullanılırsa </a:t>
            </a:r>
            <a:r>
              <a:rPr kumimoji="1" lang="tr-TR" sz="1200" kern="1200" dirty="0" err="1" smtClean="0">
                <a:solidFill>
                  <a:schemeClr val="tx1"/>
                </a:solidFill>
                <a:latin typeface="Times New Roman" pitchFamily="18" charset="0"/>
                <a:ea typeface="+mn-ea"/>
                <a:cs typeface="+mn-cs"/>
              </a:rPr>
              <a:t>interpolasyonda</a:t>
            </a:r>
            <a:r>
              <a:rPr kumimoji="1" lang="tr-TR" sz="1200" kern="1200" dirty="0" smtClean="0">
                <a:solidFill>
                  <a:schemeClr val="tx1"/>
                </a:solidFill>
                <a:latin typeface="Times New Roman" pitchFamily="18" charset="0"/>
                <a:ea typeface="+mn-ea"/>
                <a:cs typeface="+mn-cs"/>
              </a:rPr>
              <a:t> yapılan hatalar grafikteki gibi olur. Grafikte kırmızı çizgi sin (x), mavi çizgi P4(x) değerlerini göstermektedir. </a:t>
            </a:r>
          </a:p>
          <a:p>
            <a:r>
              <a:rPr kumimoji="1" lang="tr-TR" sz="1200" kern="1200" dirty="0" smtClean="0">
                <a:solidFill>
                  <a:schemeClr val="tx1"/>
                </a:solidFill>
                <a:latin typeface="Times New Roman" pitchFamily="18" charset="0"/>
                <a:ea typeface="+mn-ea"/>
                <a:cs typeface="+mn-cs"/>
              </a:rPr>
              <a:t> </a:t>
            </a:r>
          </a:p>
          <a:p>
            <a:r>
              <a:rPr kumimoji="1" lang="tr-TR" sz="1200" kern="1200" dirty="0" smtClean="0">
                <a:solidFill>
                  <a:schemeClr val="tx1"/>
                </a:solidFill>
                <a:latin typeface="Times New Roman" pitchFamily="18" charset="0"/>
                <a:ea typeface="+mn-ea"/>
                <a:cs typeface="+mn-cs"/>
              </a:rPr>
              <a:t>Sinüs fonksiyonunun değerlerini hesaplamak için Taylor açılımından faydalanılabilir. Uygun bir  x0 noktası seçip, bu nokta komşuluğunda geçerli olmak üzere Taylor serisindeki birkaç terimin oluşturduğu polinom sinüs fonksiyonu yerine kullanılabilir. Sinüs fonksiyonunu x=pi noktası komşuluğunda seriye açalım. </a:t>
            </a:r>
          </a:p>
          <a:p>
            <a:r>
              <a:rPr kumimoji="1" lang="tr-TR" sz="1200" kern="1200" dirty="0" smtClean="0">
                <a:solidFill>
                  <a:schemeClr val="tx1"/>
                </a:solidFill>
                <a:latin typeface="Times New Roman" pitchFamily="18" charset="0"/>
                <a:ea typeface="+mn-ea"/>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tr-TR" sz="1200" kern="1200" dirty="0" smtClean="0">
                <a:solidFill>
                  <a:schemeClr val="tx1"/>
                </a:solidFill>
                <a:latin typeface="Times New Roman" pitchFamily="18" charset="0"/>
                <a:ea typeface="+mn-ea"/>
                <a:cs typeface="+mn-cs"/>
              </a:rPr>
              <a:t>fonksiyonunu sinüs fonksiyonu yerine kullanalım. Aşağıdaki grafikte, siyah </a:t>
            </a:r>
            <a:r>
              <a:rPr kumimoji="1" lang="tr-TR" sz="1200" kern="1200" dirty="0" err="1" smtClean="0">
                <a:solidFill>
                  <a:schemeClr val="tx1"/>
                </a:solidFill>
                <a:latin typeface="Times New Roman" pitchFamily="18" charset="0"/>
                <a:ea typeface="+mn-ea"/>
                <a:cs typeface="+mn-cs"/>
              </a:rPr>
              <a:t>cizgi</a:t>
            </a:r>
            <a:r>
              <a:rPr kumimoji="1" lang="tr-TR" sz="1200" kern="1200" dirty="0" smtClean="0">
                <a:solidFill>
                  <a:schemeClr val="tx1"/>
                </a:solidFill>
                <a:latin typeface="Times New Roman" pitchFamily="18" charset="0"/>
                <a:ea typeface="+mn-ea"/>
                <a:cs typeface="+mn-cs"/>
              </a:rPr>
              <a:t> </a:t>
            </a:r>
            <a:r>
              <a:rPr kumimoji="1" lang="tr-TR" sz="1200" i="1" kern="1200" dirty="0" smtClean="0">
                <a:solidFill>
                  <a:schemeClr val="tx1"/>
                </a:solidFill>
                <a:latin typeface="Times New Roman" pitchFamily="18" charset="0"/>
                <a:ea typeface="+mn-ea"/>
                <a:cs typeface="+mn-cs"/>
              </a:rPr>
              <a:t>p</a:t>
            </a:r>
            <a:r>
              <a:rPr kumimoji="1" lang="tr-TR" sz="1200" kern="1200" dirty="0" smtClean="0">
                <a:solidFill>
                  <a:schemeClr val="tx1"/>
                </a:solidFill>
                <a:latin typeface="Times New Roman" pitchFamily="18" charset="0"/>
                <a:ea typeface="+mn-ea"/>
                <a:cs typeface="+mn-cs"/>
              </a:rPr>
              <a:t>3, kırmızı çizgi sinüs fonksiyonuna ve mavi çizgi yukarıdaki  p4(x) polinomuna aittir.</a:t>
            </a:r>
          </a:p>
          <a:p>
            <a:r>
              <a:rPr kumimoji="1" lang="tr-TR" sz="1200" kern="1200" dirty="0" smtClean="0">
                <a:solidFill>
                  <a:schemeClr val="tx1"/>
                </a:solidFill>
                <a:latin typeface="Times New Roman" pitchFamily="18" charset="0"/>
                <a:ea typeface="+mn-ea"/>
                <a:cs typeface="+mn-cs"/>
              </a:rPr>
              <a:t>…</a:t>
            </a:r>
            <a:endParaRPr kumimoji="1" lang="tr-TR" sz="1200" kern="1200" dirty="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8</a:t>
            </a:fld>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Slayt Görüntüsü Yer Tutucusu"/>
          <p:cNvSpPr>
            <a:spLocks noGrp="1" noRot="1" noChangeAspect="1"/>
          </p:cNvSpPr>
          <p:nvPr>
            <p:ph type="sldImg"/>
          </p:nvPr>
        </p:nvSpPr>
        <p:spPr/>
      </p:sp>
      <p:sp>
        <p:nvSpPr>
          <p:cNvPr id="3" name="2 Not Yer Tutucusu"/>
          <p:cNvSpPr>
            <a:spLocks noGrp="1"/>
          </p:cNvSpPr>
          <p:nvPr>
            <p:ph type="body" idx="1"/>
          </p:nvPr>
        </p:nvSpPr>
        <p:spPr/>
        <p:txBody>
          <a:bodyPr>
            <a:normAutofit/>
          </a:bodyPr>
          <a:lstStyle/>
          <a:p>
            <a:endParaRPr kumimoji="1" lang="tr-TR" sz="1200" kern="1200" dirty="0">
              <a:solidFill>
                <a:schemeClr val="tx1"/>
              </a:solidFill>
              <a:latin typeface="Times New Roman" pitchFamily="18" charset="0"/>
              <a:ea typeface="+mn-ea"/>
              <a:cs typeface="+mn-cs"/>
            </a:endParaRPr>
          </a:p>
        </p:txBody>
      </p:sp>
      <p:sp>
        <p:nvSpPr>
          <p:cNvPr id="4" name="3 Üstbilgi Yer Tutucusu"/>
          <p:cNvSpPr>
            <a:spLocks noGrp="1"/>
          </p:cNvSpPr>
          <p:nvPr>
            <p:ph type="hdr" sz="quarter" idx="10"/>
          </p:nvPr>
        </p:nvSpPr>
        <p:spPr/>
        <p:txBody>
          <a:bodyPr/>
          <a:lstStyle/>
          <a:p>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CFA2BFB0-25B4-4D96-A77A-383ABC758268}" type="slidenum">
              <a:rPr lang="tr-TR" smtClean="0"/>
              <a:pPr/>
              <a:t>9</a:t>
            </a:fld>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1">
        <a:schemeClr val="bg1"/>
      </p:bgRef>
    </p:bg>
    <p:spTree>
      <p:nvGrpSpPr>
        <p:cNvPr id="1" name=""/>
        <p:cNvGrpSpPr/>
        <p:nvPr/>
      </p:nvGrpSpPr>
      <p:grpSpPr>
        <a:xfrm>
          <a:off x="0" y="0"/>
          <a:ext cx="0" cy="0"/>
          <a:chOff x="0" y="0"/>
          <a:chExt cx="0" cy="0"/>
        </a:xfrm>
      </p:grpSpPr>
      <p:sp>
        <p:nvSpPr>
          <p:cNvPr id="8" name="7 Başlık"/>
          <p:cNvSpPr>
            <a:spLocks noGrp="1"/>
          </p:cNvSpPr>
          <p:nvPr>
            <p:ph type="ctrTitle"/>
          </p:nvPr>
        </p:nvSpPr>
        <p:spPr>
          <a:xfrm>
            <a:off x="2286000" y="3124200"/>
            <a:ext cx="6172200" cy="1894362"/>
          </a:xfrm>
        </p:spPr>
        <p:txBody>
          <a:bodyPr/>
          <a:lstStyle>
            <a:lvl1pPr>
              <a:defRPr b="1"/>
            </a:lvl1pPr>
          </a:lstStyle>
          <a:p>
            <a:r>
              <a:rPr kumimoji="0" lang="tr-TR" smtClean="0"/>
              <a:t>Asıl başlık stili için tıklatın</a:t>
            </a:r>
            <a:endParaRPr kumimoji="0" lang="en-US"/>
          </a:p>
        </p:txBody>
      </p:sp>
      <p:sp>
        <p:nvSpPr>
          <p:cNvPr id="9" name="8 Alt Başlık"/>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bwMode="auto">
          <a:xfrm rot="5400000">
            <a:off x="7764621" y="1174097"/>
            <a:ext cx="2286000" cy="381000"/>
          </a:xfrm>
        </p:spPr>
        <p:txBody>
          <a:bodyPr/>
          <a:lstStyle/>
          <a:p>
            <a:r>
              <a:rPr lang="tr-TR" smtClean="0"/>
              <a:t>3.  Hafta</a:t>
            </a:r>
            <a:endParaRPr lang="tr-TR"/>
          </a:p>
        </p:txBody>
      </p:sp>
      <p:sp>
        <p:nvSpPr>
          <p:cNvPr id="17" name="16 Altbilgi Yer Tutucusu"/>
          <p:cNvSpPr>
            <a:spLocks noGrp="1"/>
          </p:cNvSpPr>
          <p:nvPr>
            <p:ph type="ftr" sz="quarter" idx="11"/>
          </p:nvPr>
        </p:nvSpPr>
        <p:spPr bwMode="auto">
          <a:xfrm rot="5400000">
            <a:off x="7077269" y="4181669"/>
            <a:ext cx="3657600" cy="384048"/>
          </a:xfrm>
        </p:spPr>
        <p:txBody>
          <a:bodyPr/>
          <a:lstStyle/>
          <a:p>
            <a:r>
              <a:rPr lang="tr-TR" smtClean="0"/>
              <a:t>SAÜ YYurtaY </a:t>
            </a:r>
            <a:endParaRPr lang="tr-TR"/>
          </a:p>
        </p:txBody>
      </p:sp>
      <p:sp>
        <p:nvSpPr>
          <p:cNvPr id="10" name="9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19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21 Düz Bağlayıcı"/>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26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Oval"/>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Oval"/>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Slayt Numarası Yer Tutucusu"/>
          <p:cNvSpPr>
            <a:spLocks noGrp="1"/>
          </p:cNvSpPr>
          <p:nvPr>
            <p:ph type="sldNum" sz="quarter" idx="12"/>
          </p:nvPr>
        </p:nvSpPr>
        <p:spPr bwMode="auto">
          <a:xfrm>
            <a:off x="1325544" y="4928702"/>
            <a:ext cx="609600" cy="517524"/>
          </a:xfrm>
        </p:spPr>
        <p:txBody>
          <a:bodyPr/>
          <a:lstStyle/>
          <a:p>
            <a:fld id="{873751C7-D8B0-49E9-A6B0-B08BA81E385A}" type="slidenum">
              <a:rPr lang="tr-TR" smtClean="0"/>
              <a:pPr/>
              <a:t>‹#›</a:t>
            </a:fld>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2D6474DD-0F94-435A-8A30-215C9A7EADC4}"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9"/>
            <a:ext cx="1676400" cy="5851525"/>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274638"/>
            <a:ext cx="6019800" cy="5851525"/>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r>
              <a:rPr lang="tr-TR" smtClean="0"/>
              <a:t>3.  Hafta</a:t>
            </a:r>
            <a:endParaRPr lang="tr-TR"/>
          </a:p>
        </p:txBody>
      </p:sp>
      <p:sp>
        <p:nvSpPr>
          <p:cNvPr id="5" name="4 Altbilgi Yer Tutucusu"/>
          <p:cNvSpPr>
            <a:spLocks noGrp="1"/>
          </p:cNvSpPr>
          <p:nvPr>
            <p:ph type="ftr" sz="quarter" idx="11"/>
          </p:nvPr>
        </p:nvSpPr>
        <p:spPr/>
        <p:txBody>
          <a:bodyPr/>
          <a:lstStyle/>
          <a:p>
            <a:r>
              <a:rPr lang="tr-TR" smtClean="0"/>
              <a:t>SAÜ YYurtaY </a:t>
            </a:r>
            <a:endParaRPr lang="tr-TR"/>
          </a:p>
        </p:txBody>
      </p:sp>
      <p:sp>
        <p:nvSpPr>
          <p:cNvPr id="6" name="5 Slayt Numarası Yer Tutucusu"/>
          <p:cNvSpPr>
            <a:spLocks noGrp="1"/>
          </p:cNvSpPr>
          <p:nvPr>
            <p:ph type="sldNum" sz="quarter" idx="12"/>
          </p:nvPr>
        </p:nvSpPr>
        <p:spPr/>
        <p:txBody>
          <a:bodyPr/>
          <a:lstStyle/>
          <a:p>
            <a:fld id="{BB6793C7-B4F9-440E-960C-4179A869FEFA}"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8" name="7 İçerik Yer Tutucusu"/>
          <p:cNvSpPr>
            <a:spLocks noGrp="1"/>
          </p:cNvSpPr>
          <p:nvPr>
            <p:ph sz="quarter" idx="1"/>
          </p:nvPr>
        </p:nvSpPr>
        <p:spPr>
          <a:xfrm>
            <a:off x="457200" y="1600200"/>
            <a:ext cx="7467600" cy="4873752"/>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4"/>
          </p:nvPr>
        </p:nvSpPr>
        <p:spPr/>
        <p:txBody>
          <a:bodyPr rtlCol="0"/>
          <a:lstStyle/>
          <a:p>
            <a:r>
              <a:rPr lang="tr-TR" smtClean="0"/>
              <a:t>3.  Hafta</a:t>
            </a:r>
            <a:endParaRPr lang="tr-TR"/>
          </a:p>
        </p:txBody>
      </p:sp>
      <p:sp>
        <p:nvSpPr>
          <p:cNvPr id="9" name="8 Slayt Numarası Yer Tutucusu"/>
          <p:cNvSpPr>
            <a:spLocks noGrp="1"/>
          </p:cNvSpPr>
          <p:nvPr>
            <p:ph type="sldNum" sz="quarter" idx="15"/>
          </p:nvPr>
        </p:nvSpPr>
        <p:spPr/>
        <p:txBody>
          <a:bodyPr rtlCol="0"/>
          <a:lstStyle/>
          <a:p>
            <a:fld id="{5C6896E4-35C4-4741-8A69-D49CDAA919B9}" type="slidenum">
              <a:rPr lang="tr-TR" smtClean="0"/>
              <a:pPr/>
              <a:t>‹#›</a:t>
            </a:fld>
            <a:endParaRPr lang="tr-TR"/>
          </a:p>
        </p:txBody>
      </p:sp>
      <p:sp>
        <p:nvSpPr>
          <p:cNvPr id="10" name="9 Altbilgi Yer Tutucusu"/>
          <p:cNvSpPr>
            <a:spLocks noGrp="1"/>
          </p:cNvSpPr>
          <p:nvPr>
            <p:ph type="ftr" sz="quarter" idx="16"/>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1">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286000" y="2895600"/>
            <a:ext cx="6172200" cy="2053590"/>
          </a:xfrm>
        </p:spPr>
        <p:txBody>
          <a:bodyPr/>
          <a:lstStyle>
            <a:lvl1pPr algn="l">
              <a:buNone/>
              <a:defRPr sz="3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bwMode="auto">
          <a:xfrm rot="5400000">
            <a:off x="7763256" y="1170432"/>
            <a:ext cx="2286000" cy="381000"/>
          </a:xfrm>
        </p:spPr>
        <p:txBody>
          <a:bodyPr/>
          <a:lstStyle/>
          <a:p>
            <a:r>
              <a:rPr lang="tr-TR" smtClean="0"/>
              <a:t>3.  Hafta</a:t>
            </a:r>
            <a:endParaRPr lang="tr-TR"/>
          </a:p>
        </p:txBody>
      </p:sp>
      <p:sp>
        <p:nvSpPr>
          <p:cNvPr id="5" name="4 Altbilgi Yer Tutucusu"/>
          <p:cNvSpPr>
            <a:spLocks noGrp="1"/>
          </p:cNvSpPr>
          <p:nvPr>
            <p:ph type="ftr" sz="quarter" idx="11"/>
          </p:nvPr>
        </p:nvSpPr>
        <p:spPr bwMode="auto">
          <a:xfrm rot="5400000">
            <a:off x="7077456" y="4178808"/>
            <a:ext cx="3657600" cy="384048"/>
          </a:xfrm>
        </p:spPr>
        <p:txBody>
          <a:bodyPr/>
          <a:lstStyle/>
          <a:p>
            <a:r>
              <a:rPr lang="tr-TR" smtClean="0"/>
              <a:t>SAÜ YYurtaY </a:t>
            </a:r>
            <a:endParaRPr lang="tr-TR"/>
          </a:p>
        </p:txBody>
      </p:sp>
      <p:sp>
        <p:nvSpPr>
          <p:cNvPr id="9" name="8 Dikdörtgen"/>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Dikdörtgen"/>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ikdörtgen"/>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ikdörtgen"/>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Düz Bağlayıcı"/>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Düz Bağlayıcı"/>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Düz Bağlayıcı"/>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16 Düz Bağlayıcı"/>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Dikdörtgen"/>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Oval"/>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Oval"/>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Oval"/>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Oval"/>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Oval"/>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Düz Bağlayıcı"/>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5 Slayt Numarası Yer Tutucusu"/>
          <p:cNvSpPr>
            <a:spLocks noGrp="1"/>
          </p:cNvSpPr>
          <p:nvPr>
            <p:ph type="sldNum" sz="quarter" idx="12"/>
          </p:nvPr>
        </p:nvSpPr>
        <p:spPr bwMode="auto">
          <a:xfrm>
            <a:off x="1340616" y="4928702"/>
            <a:ext cx="609600" cy="517524"/>
          </a:xfrm>
        </p:spPr>
        <p:txBody>
          <a:bodyPr/>
          <a:lstStyle/>
          <a:p>
            <a:fld id="{16E08E03-CBA5-420D-86FB-7DF12D12D6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5" name="4 Veri Yer Tutucusu"/>
          <p:cNvSpPr>
            <a:spLocks noGrp="1"/>
          </p:cNvSpPr>
          <p:nvPr>
            <p:ph type="dt" sz="half" idx="10"/>
          </p:nvPr>
        </p:nvSpPr>
        <p:spPr/>
        <p:txBody>
          <a:bodyPr/>
          <a:lstStyle/>
          <a:p>
            <a:r>
              <a:rPr lang="tr-TR" smtClean="0"/>
              <a:t>3.  Hafta</a:t>
            </a:r>
            <a:endParaRPr lang="tr-TR"/>
          </a:p>
        </p:txBody>
      </p:sp>
      <p:sp>
        <p:nvSpPr>
          <p:cNvPr id="6" name="5 Altbilgi Yer Tutucusu"/>
          <p:cNvSpPr>
            <a:spLocks noGrp="1"/>
          </p:cNvSpPr>
          <p:nvPr>
            <p:ph type="ftr" sz="quarter" idx="11"/>
          </p:nvPr>
        </p:nvSpPr>
        <p:spPr/>
        <p:txBody>
          <a:bodyPr/>
          <a:lstStyle/>
          <a:p>
            <a:r>
              <a:rPr lang="tr-TR" smtClean="0"/>
              <a:t>SAÜ YYurtaY </a:t>
            </a:r>
            <a:endParaRPr lang="tr-TR"/>
          </a:p>
        </p:txBody>
      </p:sp>
      <p:sp>
        <p:nvSpPr>
          <p:cNvPr id="7" name="6 Slayt Numarası Yer Tutucusu"/>
          <p:cNvSpPr>
            <a:spLocks noGrp="1"/>
          </p:cNvSpPr>
          <p:nvPr>
            <p:ph type="sldNum" sz="quarter" idx="12"/>
          </p:nvPr>
        </p:nvSpPr>
        <p:spPr/>
        <p:txBody>
          <a:bodyPr/>
          <a:lstStyle/>
          <a:p>
            <a:fld id="{EE887F6D-74AF-4C97-AB36-9D486FAFEC9D}" type="slidenum">
              <a:rPr lang="tr-TR" smtClean="0"/>
              <a:pPr/>
              <a:t>‹#›</a:t>
            </a:fld>
            <a:endParaRPr lang="tr-TR"/>
          </a:p>
        </p:txBody>
      </p:sp>
      <p:sp>
        <p:nvSpPr>
          <p:cNvPr id="9" name="8 İçerik Yer Tutucusu"/>
          <p:cNvSpPr>
            <a:spLocks noGrp="1"/>
          </p:cNvSpPr>
          <p:nvPr>
            <p:ph sz="quarter" idx="1"/>
          </p:nvPr>
        </p:nvSpPr>
        <p:spPr>
          <a:xfrm>
            <a:off x="457200"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1" name="10 İçerik Yer Tutucusu"/>
          <p:cNvSpPr>
            <a:spLocks noGrp="1"/>
          </p:cNvSpPr>
          <p:nvPr>
            <p:ph sz="quarter" idx="2"/>
          </p:nvPr>
        </p:nvSpPr>
        <p:spPr>
          <a:xfrm>
            <a:off x="4270248" y="1600200"/>
            <a:ext cx="3657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Tree>
  </p:cSld>
  <p:clrMapOvr>
    <a:masterClrMapping/>
  </p:clrMapOvr>
  <p:transition>
    <p:pull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7543800" cy="1143000"/>
          </a:xfrm>
        </p:spPr>
        <p:txBody>
          <a:bodyPr anchor="b"/>
          <a:lstStyle>
            <a:lvl1pPr>
              <a:defRPr/>
            </a:lvl1pPr>
          </a:lstStyle>
          <a:p>
            <a:r>
              <a:rPr kumimoji="0" lang="tr-TR" smtClean="0"/>
              <a:t>Asıl başlık stili için tıklatın</a:t>
            </a:r>
            <a:endParaRPr kumimoji="0" lang="en-US"/>
          </a:p>
        </p:txBody>
      </p:sp>
      <p:sp>
        <p:nvSpPr>
          <p:cNvPr id="7" name="6 Veri Yer Tutucusu"/>
          <p:cNvSpPr>
            <a:spLocks noGrp="1"/>
          </p:cNvSpPr>
          <p:nvPr>
            <p:ph type="dt" sz="half" idx="10"/>
          </p:nvPr>
        </p:nvSpPr>
        <p:spPr/>
        <p:txBody>
          <a:bodyPr/>
          <a:lstStyle/>
          <a:p>
            <a:r>
              <a:rPr lang="tr-TR" smtClean="0"/>
              <a:t>3.  Hafta</a:t>
            </a:r>
            <a:endParaRPr lang="tr-TR"/>
          </a:p>
        </p:txBody>
      </p:sp>
      <p:sp>
        <p:nvSpPr>
          <p:cNvPr id="8" name="7 Altbilgi Yer Tutucusu"/>
          <p:cNvSpPr>
            <a:spLocks noGrp="1"/>
          </p:cNvSpPr>
          <p:nvPr>
            <p:ph type="ftr" sz="quarter" idx="11"/>
          </p:nvPr>
        </p:nvSpPr>
        <p:spPr/>
        <p:txBody>
          <a:bodyPr/>
          <a:lstStyle/>
          <a:p>
            <a:r>
              <a:rPr lang="tr-TR" smtClean="0"/>
              <a:t>SAÜ YYurtaY </a:t>
            </a:r>
            <a:endParaRPr lang="tr-TR"/>
          </a:p>
        </p:txBody>
      </p:sp>
      <p:sp>
        <p:nvSpPr>
          <p:cNvPr id="9" name="8 Slayt Numarası Yer Tutucusu"/>
          <p:cNvSpPr>
            <a:spLocks noGrp="1"/>
          </p:cNvSpPr>
          <p:nvPr>
            <p:ph type="sldNum" sz="quarter" idx="12"/>
          </p:nvPr>
        </p:nvSpPr>
        <p:spPr/>
        <p:txBody>
          <a:bodyPr/>
          <a:lstStyle/>
          <a:p>
            <a:fld id="{75CEFBEA-62D8-40CD-A836-12C755D5691F}" type="slidenum">
              <a:rPr lang="tr-TR" smtClean="0"/>
              <a:pPr/>
              <a:t>‹#›</a:t>
            </a:fld>
            <a:endParaRPr lang="tr-TR"/>
          </a:p>
        </p:txBody>
      </p:sp>
      <p:sp>
        <p:nvSpPr>
          <p:cNvPr id="11" name="10 İçerik Yer Tutucusu"/>
          <p:cNvSpPr>
            <a:spLocks noGrp="1"/>
          </p:cNvSpPr>
          <p:nvPr>
            <p:ph sz="quarter" idx="2"/>
          </p:nvPr>
        </p:nvSpPr>
        <p:spPr>
          <a:xfrm>
            <a:off x="457200"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3" name="12 İçerik Yer Tutucusu"/>
          <p:cNvSpPr>
            <a:spLocks noGrp="1"/>
          </p:cNvSpPr>
          <p:nvPr>
            <p:ph sz="quarter" idx="4"/>
          </p:nvPr>
        </p:nvSpPr>
        <p:spPr>
          <a:xfrm>
            <a:off x="4371975" y="2362200"/>
            <a:ext cx="3657600" cy="38862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12" name="11 Metin Yer Tutucusu"/>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
        <p:nvSpPr>
          <p:cNvPr id="14" name="13 Metin Yer Tutucusu"/>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tr-TR" smtClean="0"/>
              <a:t>Asıl metin stillerini düzenlemek için tıklatın</a:t>
            </a:r>
          </a:p>
        </p:txBody>
      </p:sp>
    </p:spTree>
  </p:cSld>
  <p:clrMapOvr>
    <a:masterClrMapping/>
  </p:clrMapOvr>
  <p:transition>
    <p:pull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6" name="5 Veri Yer Tutucusu"/>
          <p:cNvSpPr>
            <a:spLocks noGrp="1"/>
          </p:cNvSpPr>
          <p:nvPr>
            <p:ph type="dt" sz="half" idx="10"/>
          </p:nvPr>
        </p:nvSpPr>
        <p:spPr/>
        <p:txBody>
          <a:bodyPr rtlCol="0"/>
          <a:lstStyle/>
          <a:p>
            <a:r>
              <a:rPr lang="tr-TR" smtClean="0"/>
              <a:t>3.  Hafta</a:t>
            </a:r>
            <a:endParaRPr lang="tr-TR"/>
          </a:p>
        </p:txBody>
      </p:sp>
      <p:sp>
        <p:nvSpPr>
          <p:cNvPr id="7" name="6 Slayt Numarası Yer Tutucusu"/>
          <p:cNvSpPr>
            <a:spLocks noGrp="1"/>
          </p:cNvSpPr>
          <p:nvPr>
            <p:ph type="sldNum" sz="quarter" idx="11"/>
          </p:nvPr>
        </p:nvSpPr>
        <p:spPr/>
        <p:txBody>
          <a:bodyPr rtlCol="0"/>
          <a:lstStyle/>
          <a:p>
            <a:fld id="{00D0DD8D-94BE-46CD-B195-BB07F56D2C37}" type="slidenum">
              <a:rPr lang="tr-TR" smtClean="0"/>
              <a:pPr/>
              <a:t>‹#›</a:t>
            </a:fld>
            <a:endParaRPr lang="tr-TR"/>
          </a:p>
        </p:txBody>
      </p:sp>
      <p:sp>
        <p:nvSpPr>
          <p:cNvPr id="8" name="7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r>
              <a:rPr lang="tr-TR" smtClean="0"/>
              <a:t>3.  Hafta</a:t>
            </a:r>
            <a:endParaRPr lang="tr-TR"/>
          </a:p>
        </p:txBody>
      </p:sp>
      <p:sp>
        <p:nvSpPr>
          <p:cNvPr id="3" name="2 Altbilgi Yer Tutucusu"/>
          <p:cNvSpPr>
            <a:spLocks noGrp="1"/>
          </p:cNvSpPr>
          <p:nvPr>
            <p:ph type="ftr" sz="quarter" idx="11"/>
          </p:nvPr>
        </p:nvSpPr>
        <p:spPr/>
        <p:txBody>
          <a:bodyPr/>
          <a:lstStyle/>
          <a:p>
            <a:r>
              <a:rPr lang="tr-TR" smtClean="0"/>
              <a:t>SAÜ YYurtaY </a:t>
            </a:r>
            <a:endParaRPr lang="tr-TR"/>
          </a:p>
        </p:txBody>
      </p:sp>
      <p:sp>
        <p:nvSpPr>
          <p:cNvPr id="4" name="3 Slayt Numarası Yer Tutucusu"/>
          <p:cNvSpPr>
            <a:spLocks noGrp="1"/>
          </p:cNvSpPr>
          <p:nvPr>
            <p:ph type="sldNum" sz="quarter" idx="12"/>
          </p:nvPr>
        </p:nvSpPr>
        <p:spPr/>
        <p:txBody>
          <a:bodyPr/>
          <a:lstStyle/>
          <a:p>
            <a:fld id="{02580765-CA1E-49FB-9913-CFC5C9FD115E}" type="slidenum">
              <a:rPr lang="tr-TR" smtClean="0"/>
              <a:pPr/>
              <a:t>‹#›</a:t>
            </a:fld>
            <a:endParaRPr lang="tr-TR"/>
          </a:p>
        </p:txBody>
      </p:sp>
    </p:spTree>
  </p:cSld>
  <p:clrMapOvr>
    <a:masterClrMapping/>
  </p:clrMapOvr>
  <p:transition>
    <p:pull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1">
        <a:schemeClr val="bg1"/>
      </p:bgRef>
    </p:bg>
    <p:spTree>
      <p:nvGrpSpPr>
        <p:cNvPr id="1" name=""/>
        <p:cNvGrpSpPr/>
        <p:nvPr/>
      </p:nvGrpSpPr>
      <p:grpSpPr>
        <a:xfrm>
          <a:off x="0" y="0"/>
          <a:ext cx="0" cy="0"/>
          <a:chOff x="0" y="0"/>
          <a:chExt cx="0" cy="0"/>
        </a:xfrm>
      </p:grpSpPr>
      <p:sp>
        <p:nvSpPr>
          <p:cNvPr id="10" name="9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Başlık"/>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8" name="7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İçerik Yer Tutucusu"/>
          <p:cNvSpPr>
            <a:spLocks noGrp="1"/>
          </p:cNvSpPr>
          <p:nvPr>
            <p:ph sz="quarter" idx="1"/>
          </p:nvPr>
        </p:nvSpPr>
        <p:spPr>
          <a:xfrm>
            <a:off x="304800" y="274320"/>
            <a:ext cx="5638800" cy="6327648"/>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21" name="20 Veri Yer Tutucusu"/>
          <p:cNvSpPr>
            <a:spLocks noGrp="1"/>
          </p:cNvSpPr>
          <p:nvPr>
            <p:ph type="dt" sz="half" idx="14"/>
          </p:nvPr>
        </p:nvSpPr>
        <p:spPr/>
        <p:txBody>
          <a:bodyPr rtlCol="0"/>
          <a:lstStyle/>
          <a:p>
            <a:r>
              <a:rPr lang="tr-TR" smtClean="0"/>
              <a:t>3.  Hafta</a:t>
            </a:r>
            <a:endParaRPr lang="tr-TR"/>
          </a:p>
        </p:txBody>
      </p:sp>
      <p:sp>
        <p:nvSpPr>
          <p:cNvPr id="22" name="21 Slayt Numarası Yer Tutucusu"/>
          <p:cNvSpPr>
            <a:spLocks noGrp="1"/>
          </p:cNvSpPr>
          <p:nvPr>
            <p:ph type="sldNum" sz="quarter" idx="15"/>
          </p:nvPr>
        </p:nvSpPr>
        <p:spPr/>
        <p:txBody>
          <a:bodyPr rtlCol="0"/>
          <a:lstStyle/>
          <a:p>
            <a:fld id="{7B1E048B-EE2C-4801-A93E-9CCC1CE44209}" type="slidenum">
              <a:rPr lang="tr-TR" smtClean="0"/>
              <a:pPr/>
              <a:t>‹#›</a:t>
            </a:fld>
            <a:endParaRPr lang="tr-TR"/>
          </a:p>
        </p:txBody>
      </p:sp>
      <p:sp>
        <p:nvSpPr>
          <p:cNvPr id="23" name="22 Altbilgi Yer Tutucusu"/>
          <p:cNvSpPr>
            <a:spLocks noGrp="1"/>
          </p:cNvSpPr>
          <p:nvPr>
            <p:ph type="ftr" sz="quarter" idx="16"/>
          </p:nvPr>
        </p:nvSpPr>
        <p:spPr/>
        <p:txBody>
          <a:bodyPr rtlCol="0"/>
          <a:lstStyle/>
          <a:p>
            <a:r>
              <a:rPr lang="tr-TR" smtClean="0"/>
              <a:t>SAÜ YYurtaY </a:t>
            </a:r>
            <a:endParaRPr lang="tr-TR"/>
          </a:p>
        </p:txBody>
      </p:sp>
    </p:spTree>
  </p:cSld>
  <p:clrMapOvr>
    <a:overrideClrMapping bg1="lt1" tx1="dk1" bg2="lt2" tx2="dk2" accent1="accent1" accent2="accent2" accent3="accent3" accent4="accent4" accent5="accent5" accent6="accent6" hlink="hlink" folHlink="folHlink"/>
  </p:clrMapOvr>
  <p:transition>
    <p:pull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Düz Bağlayıcı"/>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Başlık"/>
          <p:cNvSpPr>
            <a:spLocks noGrp="1"/>
          </p:cNvSpPr>
          <p:nvPr>
            <p:ph type="title"/>
          </p:nvPr>
        </p:nvSpPr>
        <p:spPr>
          <a:xfrm rot="5400000">
            <a:off x="3350133" y="3200400"/>
            <a:ext cx="6309360" cy="457200"/>
          </a:xfrm>
        </p:spPr>
        <p:txBody>
          <a:bodyPr anchor="b"/>
          <a:lstStyle>
            <a:lvl1pPr algn="l">
              <a:buNone/>
              <a:defRPr sz="2000" b="1"/>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tr-TR" smtClean="0"/>
              <a:t>Resim eklemek için simgeyi tıklatın</a:t>
            </a:r>
            <a:endParaRPr kumimoji="0" lang="en-US" dirty="0"/>
          </a:p>
        </p:txBody>
      </p:sp>
      <p:sp>
        <p:nvSpPr>
          <p:cNvPr id="4" name="3 Metin Yer Tutucusu"/>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10" name="9 Düz Bağlayıcı"/>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10 Dikdörtgen"/>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18 Düz Bağlayıcı"/>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Düz Bağlayıcı"/>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Veri Yer Tutucusu"/>
          <p:cNvSpPr>
            <a:spLocks noGrp="1"/>
          </p:cNvSpPr>
          <p:nvPr>
            <p:ph type="dt" sz="half" idx="10"/>
          </p:nvPr>
        </p:nvSpPr>
        <p:spPr/>
        <p:txBody>
          <a:bodyPr rtlCol="0"/>
          <a:lstStyle/>
          <a:p>
            <a:r>
              <a:rPr lang="tr-TR" smtClean="0"/>
              <a:t>3.  Hafta</a:t>
            </a:r>
            <a:endParaRPr lang="tr-TR"/>
          </a:p>
        </p:txBody>
      </p:sp>
      <p:sp>
        <p:nvSpPr>
          <p:cNvPr id="18" name="17 Slayt Numarası Yer Tutucusu"/>
          <p:cNvSpPr>
            <a:spLocks noGrp="1"/>
          </p:cNvSpPr>
          <p:nvPr>
            <p:ph type="sldNum" sz="quarter" idx="11"/>
          </p:nvPr>
        </p:nvSpPr>
        <p:spPr/>
        <p:txBody>
          <a:bodyPr rtlCol="0"/>
          <a:lstStyle/>
          <a:p>
            <a:fld id="{DC21CAA1-4B5B-46E7-B225-5361E635197D}" type="slidenum">
              <a:rPr lang="tr-TR" smtClean="0"/>
              <a:pPr/>
              <a:t>‹#›</a:t>
            </a:fld>
            <a:endParaRPr lang="tr-TR"/>
          </a:p>
        </p:txBody>
      </p:sp>
      <p:sp>
        <p:nvSpPr>
          <p:cNvPr id="21" name="20 Altbilgi Yer Tutucusu"/>
          <p:cNvSpPr>
            <a:spLocks noGrp="1"/>
          </p:cNvSpPr>
          <p:nvPr>
            <p:ph type="ftr" sz="quarter" idx="12"/>
          </p:nvPr>
        </p:nvSpPr>
        <p:spPr/>
        <p:txBody>
          <a:bodyPr rtlCol="0"/>
          <a:lstStyle/>
          <a:p>
            <a:r>
              <a:rPr lang="tr-TR" smtClean="0"/>
              <a:t>SAÜ YYurtaY </a:t>
            </a:r>
            <a:endParaRPr lang="tr-TR"/>
          </a:p>
        </p:txBody>
      </p:sp>
    </p:spTree>
  </p:cSld>
  <p:clrMapOvr>
    <a:masterClrMapping/>
  </p:clrMapOvr>
  <p:transition>
    <p:pull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Düz Bağlayıcı"/>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Başlık Yer Tutucusu"/>
          <p:cNvSpPr>
            <a:spLocks noGrp="1"/>
          </p:cNvSpPr>
          <p:nvPr>
            <p:ph type="title"/>
          </p:nvPr>
        </p:nvSpPr>
        <p:spPr>
          <a:xfrm>
            <a:off x="457200" y="274638"/>
            <a:ext cx="7467600" cy="1143000"/>
          </a:xfrm>
          <a:prstGeom prst="rect">
            <a:avLst/>
          </a:prstGeom>
        </p:spPr>
        <p:txBody>
          <a:bodyPr vert="horz" anchor="b">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r>
              <a:rPr lang="tr-TR" smtClean="0"/>
              <a:t>3.  Hafta</a:t>
            </a:r>
            <a:endParaRPr lang="tr-TR"/>
          </a:p>
        </p:txBody>
      </p:sp>
      <p:sp>
        <p:nvSpPr>
          <p:cNvPr id="3" name="2 Altbilgi Yer Tutucusu"/>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tr-TR" smtClean="0"/>
              <a:t>SAÜ YYurtaY </a:t>
            </a:r>
            <a:endParaRPr lang="tr-TR"/>
          </a:p>
        </p:txBody>
      </p:sp>
      <p:sp>
        <p:nvSpPr>
          <p:cNvPr id="7" name="6 Düz Bağlayıcı"/>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8 Düz Bağlayıcı"/>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9 Dikdörtgen"/>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Düz Bağlayıcı"/>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Oval"/>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Slayt Numarası Yer Tutucusu"/>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6E49F00-3D9E-4CFE-A554-658867EA9789}"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pull dir="r"/>
  </p:transition>
  <p:timing>
    <p:tnLst>
      <p:par>
        <p:cTn id="1" dur="indefinite" restart="never" nodeType="tmRoot"/>
      </p:par>
    </p:tnLst>
  </p:timing>
  <p:hf hdr="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9.jpe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36.png"/><Relationship Id="rId4" Type="http://schemas.openxmlformats.org/officeDocument/2006/relationships/image" Target="../media/image37.png"/><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827584" y="332656"/>
            <a:ext cx="6172200" cy="725466"/>
          </a:xfrm>
        </p:spPr>
        <p:txBody>
          <a:bodyPr/>
          <a:lstStyle/>
          <a:p>
            <a:r>
              <a:rPr lang="tr-TR" b="0" dirty="0" smtClean="0">
                <a:solidFill>
                  <a:schemeClr val="accent3">
                    <a:lumMod val="40000"/>
                    <a:lumOff val="60000"/>
                  </a:schemeClr>
                </a:solidFill>
                <a:latin typeface="Arial Narrow" pitchFamily="34" charset="0"/>
              </a:rPr>
              <a:t>Sayisal Analiz</a:t>
            </a:r>
            <a:endParaRPr lang="tr-TR" b="0" dirty="0">
              <a:solidFill>
                <a:schemeClr val="accent3">
                  <a:lumMod val="40000"/>
                  <a:lumOff val="60000"/>
                </a:schemeClr>
              </a:solidFill>
              <a:latin typeface="Arial Narrow" pitchFamily="34" charset="0"/>
            </a:endParaRPr>
          </a:p>
        </p:txBody>
      </p:sp>
      <p:sp>
        <p:nvSpPr>
          <p:cNvPr id="114691" name="Rectangle 3"/>
          <p:cNvSpPr>
            <a:spLocks noGrp="1" noChangeArrowheads="1"/>
          </p:cNvSpPr>
          <p:nvPr>
            <p:ph type="subTitle" idx="1"/>
          </p:nvPr>
        </p:nvSpPr>
        <p:spPr>
          <a:xfrm>
            <a:off x="2195736" y="3789040"/>
            <a:ext cx="4176464" cy="648072"/>
          </a:xfrm>
          <a:noFill/>
          <a:ln w="9525">
            <a:noFill/>
            <a:miter lim="800000"/>
            <a:headEnd/>
            <a:tailEnd/>
          </a:ln>
        </p:spPr>
        <p:txBody>
          <a:bodyPr vert="horz" wrap="square" lIns="91440" tIns="45720" rIns="91440" bIns="45720" numCol="1" anchor="ctr" anchorCtr="0" compatLnSpc="1">
            <a:prstTxWarp prst="textNoShape">
              <a:avLst/>
            </a:prstTxWarp>
          </a:bodyPr>
          <a:lstStyle/>
          <a:p>
            <a:pPr>
              <a:spcBef>
                <a:spcPct val="0"/>
              </a:spcBef>
            </a:pPr>
            <a:r>
              <a:rPr lang="tr-TR" sz="2000" b="0" dirty="0" smtClean="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rPr>
              <a:t>Ara Değer Bulma Yöntemleri</a:t>
            </a:r>
            <a:endParaRPr lang="tr-TR" sz="2000" b="0" dirty="0">
              <a:solidFill>
                <a:schemeClr val="accent1">
                  <a:lumMod val="75000"/>
                </a:schemeClr>
              </a:solidFill>
              <a:effectLst>
                <a:outerShdw blurRad="38100" dist="38100" dir="2700000" algn="tl">
                  <a:srgbClr val="000000">
                    <a:alpha val="43137"/>
                  </a:srgbClr>
                </a:outerShdw>
              </a:effectLst>
              <a:latin typeface="Arial Narrow" pitchFamily="34" charset="0"/>
              <a:ea typeface="+mj-ea"/>
              <a:cs typeface="+mj-cs"/>
            </a:endParaRPr>
          </a:p>
        </p:txBody>
      </p:sp>
      <p:sp>
        <p:nvSpPr>
          <p:cNvPr id="7" name="6 Slayt Numarası Yer Tutucusu"/>
          <p:cNvSpPr>
            <a:spLocks noGrp="1"/>
          </p:cNvSpPr>
          <p:nvPr>
            <p:ph type="sldNum" sz="quarter" idx="12"/>
          </p:nvPr>
        </p:nvSpPr>
        <p:spPr/>
        <p:txBody>
          <a:bodyPr/>
          <a:lstStyle/>
          <a:p>
            <a:fld id="{873751C7-D8B0-49E9-A6B0-B08BA81E385A}" type="slidenum">
              <a:rPr lang="tr-TR" smtClean="0"/>
              <a:pPr/>
              <a:t>1</a:t>
            </a:fld>
            <a:endParaRPr lang="tr-TR" dirty="0"/>
          </a:p>
        </p:txBody>
      </p:sp>
      <p:sp>
        <p:nvSpPr>
          <p:cNvPr id="5" name="Rectangle 3"/>
          <p:cNvSpPr txBox="1">
            <a:spLocks noChangeArrowheads="1"/>
          </p:cNvSpPr>
          <p:nvPr/>
        </p:nvSpPr>
        <p:spPr>
          <a:xfrm rot="16200000">
            <a:off x="-541069" y="4905665"/>
            <a:ext cx="2233250" cy="64807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pPr fontAlgn="auto">
              <a:spcBef>
                <a:spcPct val="0"/>
              </a:spcBef>
              <a:spcAft>
                <a:spcPts val="0"/>
              </a:spcAft>
            </a:pPr>
            <a:r>
              <a:rPr lang="tr-TR" sz="1600" i="1" dirty="0" smtClean="0">
                <a:solidFill>
                  <a:schemeClr val="bg1"/>
                </a:solidFill>
                <a:latin typeface="Arial Narrow" pitchFamily="34" charset="0"/>
                <a:ea typeface="+mj-ea"/>
                <a:cs typeface="+mj-cs"/>
              </a:rPr>
              <a:t>Dr. Yüksel YURTAY</a:t>
            </a:r>
            <a:endParaRPr lang="tr-TR" sz="1600" i="1" dirty="0">
              <a:solidFill>
                <a:schemeClr val="bg1"/>
              </a:solidFill>
              <a:latin typeface="Arial Narrow" pitchFamily="34" charset="0"/>
              <a:ea typeface="+mj-ea"/>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animEffect transition="in" filter="fade">
                                      <p:cBhvr>
                                        <p:cTn id="7" dur="2000"/>
                                        <p:tgtEl>
                                          <p:spTgt spid="114691">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313148"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8" name="17 Grup"/>
          <p:cNvGrpSpPr/>
          <p:nvPr/>
        </p:nvGrpSpPr>
        <p:grpSpPr>
          <a:xfrm>
            <a:off x="971600" y="980728"/>
            <a:ext cx="6984776" cy="5310265"/>
            <a:chOff x="1571604" y="1214422"/>
            <a:chExt cx="6429420" cy="5310265"/>
          </a:xfrm>
        </p:grpSpPr>
        <p:pic>
          <p:nvPicPr>
            <p:cNvPr id="12" name="11 Resim"/>
            <p:cNvPicPr/>
            <p:nvPr/>
          </p:nvPicPr>
          <p:blipFill>
            <a:blip r:embed="rId3" cstate="print"/>
            <a:srcRect t="9730" b="24324"/>
            <a:stretch>
              <a:fillRect/>
            </a:stretch>
          </p:blipFill>
          <p:spPr bwMode="auto">
            <a:xfrm>
              <a:off x="1571604" y="1214422"/>
              <a:ext cx="6429420" cy="3014454"/>
            </a:xfrm>
            <a:prstGeom prst="rect">
              <a:avLst/>
            </a:prstGeom>
            <a:noFill/>
            <a:ln w="9525">
              <a:noFill/>
              <a:miter lim="800000"/>
              <a:headEnd/>
              <a:tailEnd/>
            </a:ln>
          </p:spPr>
        </p:pic>
        <p:pic>
          <p:nvPicPr>
            <p:cNvPr id="13" name="12 Resim"/>
            <p:cNvPicPr/>
            <p:nvPr/>
          </p:nvPicPr>
          <p:blipFill>
            <a:blip r:embed="rId4" cstate="print"/>
            <a:srcRect l="2795" t="1057" b="38583"/>
            <a:stretch>
              <a:fillRect/>
            </a:stretch>
          </p:blipFill>
          <p:spPr bwMode="auto">
            <a:xfrm>
              <a:off x="1571604" y="4254555"/>
              <a:ext cx="5849013" cy="2270132"/>
            </a:xfrm>
            <a:prstGeom prst="rect">
              <a:avLst/>
            </a:prstGeom>
            <a:noFill/>
            <a:ln w="9525">
              <a:noFill/>
              <a:miter lim="800000"/>
              <a:headEnd/>
              <a:tailEnd/>
            </a:ln>
          </p:spPr>
        </p:pic>
      </p:grpSp>
      <p:sp>
        <p:nvSpPr>
          <p:cNvPr id="16"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10</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19" name="18 Yuvarlatılmış Dikdörtgen"/>
          <p:cNvSpPr/>
          <p:nvPr/>
        </p:nvSpPr>
        <p:spPr>
          <a:xfrm>
            <a:off x="1043608" y="2996952"/>
            <a:ext cx="6480720" cy="6480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19 Yuvarlatılmış Dikdörtgen"/>
          <p:cNvSpPr/>
          <p:nvPr/>
        </p:nvSpPr>
        <p:spPr>
          <a:xfrm>
            <a:off x="1078440" y="5427808"/>
            <a:ext cx="6480720" cy="6480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cSld>
  <p:clrMapOvr>
    <a:masterClrMapping/>
  </p:clrMapOvr>
  <p:transition>
    <p:pull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31640"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1026" name="Picture 2"/>
          <p:cNvPicPr>
            <a:picLocks noChangeAspect="1" noChangeArrowheads="1"/>
          </p:cNvPicPr>
          <p:nvPr/>
        </p:nvPicPr>
        <p:blipFill>
          <a:blip r:embed="rId3" cstate="print"/>
          <a:srcRect/>
          <a:stretch>
            <a:fillRect/>
          </a:stretch>
        </p:blipFill>
        <p:spPr bwMode="auto">
          <a:xfrm>
            <a:off x="1317202" y="1241395"/>
            <a:ext cx="5143536" cy="358193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2733289" y="4857760"/>
            <a:ext cx="5799151" cy="1737294"/>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2071670" y="1299508"/>
            <a:ext cx="204388" cy="140517"/>
          </a:xfrm>
          <a:prstGeom prst="rect">
            <a:avLst/>
          </a:prstGeom>
          <a:noFill/>
          <a:ln w="9525">
            <a:noFill/>
            <a:miter lim="800000"/>
            <a:headEnd/>
            <a:tailEnd/>
          </a:ln>
        </p:spPr>
      </p:pic>
      <p:sp>
        <p:nvSpPr>
          <p:cNvPr id="17"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8"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9"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11</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1"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12</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2" name="Resim 1"/>
          <p:cNvPicPr>
            <a:picLocks noChangeAspect="1"/>
          </p:cNvPicPr>
          <p:nvPr/>
        </p:nvPicPr>
        <p:blipFill>
          <a:blip r:embed="rId3">
            <a:extLst>
              <a:ext uri="{BEBA8EAE-BF5A-486C-A8C5-ECC9F3942E4B}">
                <a14:imgProps xmlns:a14="http://schemas.microsoft.com/office/drawing/2010/main">
                  <a14:imgLayer r:embed="rId4">
                    <a14:imgEffect>
                      <a14:sharpenSoften amount="35000"/>
                    </a14:imgEffect>
                  </a14:imgLayer>
                </a14:imgProps>
              </a:ext>
            </a:extLst>
          </a:blip>
          <a:stretch>
            <a:fillRect/>
          </a:stretch>
        </p:blipFill>
        <p:spPr>
          <a:xfrm>
            <a:off x="452013" y="2492896"/>
            <a:ext cx="7432355" cy="1247027"/>
          </a:xfrm>
          <a:prstGeom prst="rect">
            <a:avLst/>
          </a:prstGeom>
        </p:spPr>
      </p:pic>
    </p:spTree>
    <p:extLst>
      <p:ext uri="{BB962C8B-B14F-4D97-AF65-F5344CB8AC3E}">
        <p14:creationId xmlns:p14="http://schemas.microsoft.com/office/powerpoint/2010/main" val="248448156"/>
      </p:ext>
    </p:extLst>
  </p:cSld>
  <p:clrMapOvr>
    <a:masterClrMapping/>
  </p:clrMapOvr>
  <p:transition>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13</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2" name="Resim 1"/>
          <p:cNvPicPr>
            <a:picLocks noChangeAspect="1"/>
          </p:cNvPicPr>
          <p:nvPr/>
        </p:nvPicPr>
        <p:blipFill>
          <a:blip r:embed="rId3">
            <a:extLst>
              <a:ext uri="{BEBA8EAE-BF5A-486C-A8C5-ECC9F3942E4B}">
                <a14:imgProps xmlns:a14="http://schemas.microsoft.com/office/drawing/2010/main">
                  <a14:imgLayer r:embed="rId4">
                    <a14:imgEffect>
                      <a14:sharpenSoften amount="36000"/>
                    </a14:imgEffect>
                    <a14:imgEffect>
                      <a14:colorTemperature colorTemp="6578"/>
                    </a14:imgEffect>
                    <a14:imgEffect>
                      <a14:saturation sat="112000"/>
                    </a14:imgEffect>
                  </a14:imgLayer>
                </a14:imgProps>
              </a:ext>
            </a:extLst>
          </a:blip>
          <a:stretch>
            <a:fillRect/>
          </a:stretch>
        </p:blipFill>
        <p:spPr>
          <a:xfrm>
            <a:off x="251520" y="44625"/>
            <a:ext cx="7090263" cy="6813376"/>
          </a:xfrm>
          <a:prstGeom prst="rect">
            <a:avLst/>
          </a:prstGeom>
        </p:spPr>
      </p:pic>
    </p:spTree>
    <p:extLst>
      <p:ext uri="{BB962C8B-B14F-4D97-AF65-F5344CB8AC3E}">
        <p14:creationId xmlns:p14="http://schemas.microsoft.com/office/powerpoint/2010/main" val="681658720"/>
      </p:ext>
    </p:extLst>
  </p:cSld>
  <p:clrMapOvr>
    <a:masterClrMapping/>
  </p:clrMapOvr>
  <p:transition>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14</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7" name="Resim 6"/>
          <p:cNvPicPr>
            <a:picLocks noChangeAspect="1"/>
          </p:cNvPicPr>
          <p:nvPr/>
        </p:nvPicPr>
        <p:blipFill>
          <a:blip r:embed="rId3">
            <a:extLst>
              <a:ext uri="{BEBA8EAE-BF5A-486C-A8C5-ECC9F3942E4B}">
                <a14:imgProps xmlns:a14="http://schemas.microsoft.com/office/drawing/2010/main">
                  <a14:imgLayer r:embed="rId4">
                    <a14:imgEffect>
                      <a14:sharpenSoften amount="29000"/>
                    </a14:imgEffect>
                  </a14:imgLayer>
                </a14:imgProps>
              </a:ext>
            </a:extLst>
          </a:blip>
          <a:stretch>
            <a:fillRect/>
          </a:stretch>
        </p:blipFill>
        <p:spPr>
          <a:xfrm>
            <a:off x="755576" y="2060848"/>
            <a:ext cx="7281343" cy="1728192"/>
          </a:xfrm>
          <a:prstGeom prst="rect">
            <a:avLst/>
          </a:prstGeom>
        </p:spPr>
      </p:pic>
    </p:spTree>
    <p:extLst>
      <p:ext uri="{BB962C8B-B14F-4D97-AF65-F5344CB8AC3E}">
        <p14:creationId xmlns:p14="http://schemas.microsoft.com/office/powerpoint/2010/main" val="3941897352"/>
      </p:ext>
    </p:extLst>
  </p:cSld>
  <p:clrMapOvr>
    <a:masterClrMapping/>
  </p:clrMapOvr>
  <p:transition>
    <p:pull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15</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2" name="Resim 1"/>
          <p:cNvPicPr>
            <a:picLocks noChangeAspect="1"/>
          </p:cNvPicPr>
          <p:nvPr/>
        </p:nvPicPr>
        <p:blipFill rotWithShape="1">
          <a:blip r:embed="rId2">
            <a:extLst>
              <a:ext uri="{BEBA8EAE-BF5A-486C-A8C5-ECC9F3942E4B}">
                <a14:imgProps xmlns:a14="http://schemas.microsoft.com/office/drawing/2010/main">
                  <a14:imgLayer r:embed="rId3">
                    <a14:imgEffect>
                      <a14:sharpenSoften amount="37000"/>
                    </a14:imgEffect>
                  </a14:imgLayer>
                </a14:imgProps>
              </a:ext>
            </a:extLst>
          </a:blip>
          <a:srcRect l="-1194" t="358" r="1194" b="429"/>
          <a:stretch/>
        </p:blipFill>
        <p:spPr>
          <a:xfrm>
            <a:off x="971600" y="1052736"/>
            <a:ext cx="6322339" cy="5805265"/>
          </a:xfrm>
          <a:prstGeom prst="rect">
            <a:avLst/>
          </a:prstGeom>
        </p:spPr>
      </p:pic>
      <p:pic>
        <p:nvPicPr>
          <p:cNvPr id="8" name="Resim 7"/>
          <p:cNvPicPr>
            <a:picLocks noChangeAspect="1"/>
          </p:cNvPicPr>
          <p:nvPr/>
        </p:nvPicPr>
        <p:blipFill rotWithShape="1">
          <a:blip r:embed="rId4">
            <a:extLst>
              <a:ext uri="{BEBA8EAE-BF5A-486C-A8C5-ECC9F3942E4B}">
                <a14:imgProps xmlns:a14="http://schemas.microsoft.com/office/drawing/2010/main">
                  <a14:imgLayer r:embed="rId5">
                    <a14:imgEffect>
                      <a14:sharpenSoften amount="30000"/>
                    </a14:imgEffect>
                  </a14:imgLayer>
                </a14:imgProps>
              </a:ext>
            </a:extLst>
          </a:blip>
          <a:srcRect t="15082" r="9018" b="25000"/>
          <a:stretch/>
        </p:blipFill>
        <p:spPr>
          <a:xfrm>
            <a:off x="179512" y="44624"/>
            <a:ext cx="6624736" cy="1035496"/>
          </a:xfrm>
          <a:prstGeom prst="rect">
            <a:avLst/>
          </a:prstGeom>
        </p:spPr>
      </p:pic>
    </p:spTree>
    <p:extLst>
      <p:ext uri="{BB962C8B-B14F-4D97-AF65-F5344CB8AC3E}">
        <p14:creationId xmlns:p14="http://schemas.microsoft.com/office/powerpoint/2010/main" val="3771375886"/>
      </p:ext>
    </p:extLst>
  </p:cSld>
  <p:clrMapOvr>
    <a:masterClrMapping/>
  </p:clrMapOvr>
  <p:transition>
    <p:pull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2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2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16</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18" name="Picture 5"/>
          <p:cNvPicPr>
            <a:picLocks noChangeAspect="1" noChangeArrowheads="1"/>
          </p:cNvPicPr>
          <p:nvPr/>
        </p:nvPicPr>
        <p:blipFill rotWithShape="1">
          <a:blip r:embed="rId3" cstate="print"/>
          <a:srcRect b="48191"/>
          <a:stretch/>
        </p:blipFill>
        <p:spPr bwMode="auto">
          <a:xfrm>
            <a:off x="539552" y="1052736"/>
            <a:ext cx="7521795" cy="1152128"/>
          </a:xfrm>
          <a:prstGeom prst="rect">
            <a:avLst/>
          </a:prstGeom>
          <a:noFill/>
          <a:ln w="9525">
            <a:noFill/>
            <a:miter lim="800000"/>
            <a:headEnd/>
            <a:tailEnd/>
          </a:ln>
        </p:spPr>
      </p:pic>
    </p:spTree>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6422" y="1214422"/>
            <a:ext cx="746204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pic>
        <p:nvPicPr>
          <p:cNvPr id="24"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215338" y="4653136"/>
            <a:ext cx="572160" cy="4286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5" name="24 Sağ Ayraç"/>
          <p:cNvSpPr/>
          <p:nvPr/>
        </p:nvSpPr>
        <p:spPr bwMode="auto">
          <a:xfrm>
            <a:off x="4643438" y="3500438"/>
            <a:ext cx="500066" cy="2571768"/>
          </a:xfrm>
          <a:prstGeom prst="rightBrace">
            <a:avLst>
              <a:gd name="adj1" fmla="val 8333"/>
              <a:gd name="adj2" fmla="val 42136"/>
            </a:avLst>
          </a:prstGeom>
          <a:ln>
            <a:headEnd type="none" w="med" len="med"/>
            <a:tailEnd type="none" w="med" len="med"/>
          </a:ln>
        </p:spPr>
        <p:style>
          <a:lnRef idx="2">
            <a:schemeClr val="accent3"/>
          </a:lnRef>
          <a:fillRef idx="0">
            <a:schemeClr val="accent3"/>
          </a:fillRef>
          <a:effectRef idx="1">
            <a:schemeClr val="accent3"/>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sp>
        <p:nvSpPr>
          <p:cNvPr id="23"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2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2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17</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19" name="18 Grup"/>
          <p:cNvGrpSpPr/>
          <p:nvPr/>
        </p:nvGrpSpPr>
        <p:grpSpPr>
          <a:xfrm>
            <a:off x="539552" y="1052736"/>
            <a:ext cx="7975230" cy="5175752"/>
            <a:chOff x="1226288" y="1052736"/>
            <a:chExt cx="7288494" cy="5175752"/>
          </a:xfrm>
        </p:grpSpPr>
        <p:grpSp>
          <p:nvGrpSpPr>
            <p:cNvPr id="2" name="22 Grup"/>
            <p:cNvGrpSpPr/>
            <p:nvPr/>
          </p:nvGrpSpPr>
          <p:grpSpPr>
            <a:xfrm>
              <a:off x="1428728" y="3500438"/>
              <a:ext cx="3352695" cy="2571768"/>
              <a:chOff x="1909724" y="3286124"/>
              <a:chExt cx="3352695" cy="2571768"/>
            </a:xfrm>
          </p:grpSpPr>
          <p:pic>
            <p:nvPicPr>
              <p:cNvPr id="2051" name="Picture 3"/>
              <p:cNvPicPr>
                <a:picLocks noChangeAspect="1" noChangeArrowheads="1"/>
              </p:cNvPicPr>
              <p:nvPr/>
            </p:nvPicPr>
            <p:blipFill>
              <a:blip r:embed="rId4" cstate="print"/>
              <a:srcRect r="45420"/>
              <a:stretch>
                <a:fillRect/>
              </a:stretch>
            </p:blipFill>
            <p:spPr bwMode="auto">
              <a:xfrm>
                <a:off x="1909724" y="3766926"/>
                <a:ext cx="3196929" cy="1007353"/>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r="45047"/>
              <a:stretch>
                <a:fillRect/>
              </a:stretch>
            </p:blipFill>
            <p:spPr bwMode="auto">
              <a:xfrm>
                <a:off x="1985179" y="3286124"/>
                <a:ext cx="3112004" cy="479260"/>
              </a:xfrm>
              <a:prstGeom prst="rect">
                <a:avLst/>
              </a:prstGeom>
              <a:noFill/>
              <a:ln w="9525">
                <a:noFill/>
                <a:miter lim="800000"/>
                <a:headEnd/>
                <a:tailEnd/>
              </a:ln>
            </p:spPr>
          </p:pic>
          <p:pic>
            <p:nvPicPr>
              <p:cNvPr id="2054" name="Picture 6"/>
              <p:cNvPicPr>
                <a:picLocks noChangeAspect="1" noChangeArrowheads="1"/>
              </p:cNvPicPr>
              <p:nvPr/>
            </p:nvPicPr>
            <p:blipFill>
              <a:blip r:embed="rId6" cstate="print"/>
              <a:srcRect r="42441"/>
              <a:stretch>
                <a:fillRect/>
              </a:stretch>
            </p:blipFill>
            <p:spPr bwMode="auto">
              <a:xfrm>
                <a:off x="1971867" y="4823837"/>
                <a:ext cx="3290552" cy="1034055"/>
              </a:xfrm>
              <a:prstGeom prst="rect">
                <a:avLst/>
              </a:prstGeom>
              <a:noFill/>
              <a:ln w="9525">
                <a:noFill/>
                <a:miter lim="800000"/>
                <a:headEnd/>
                <a:tailEnd/>
              </a:ln>
            </p:spPr>
          </p:pic>
        </p:grpSp>
        <p:pic>
          <p:nvPicPr>
            <p:cNvPr id="2055" name="Picture 7"/>
            <p:cNvPicPr>
              <a:picLocks noChangeAspect="1" noChangeArrowheads="1"/>
            </p:cNvPicPr>
            <p:nvPr/>
          </p:nvPicPr>
          <p:blipFill>
            <a:blip r:embed="rId7" cstate="print"/>
            <a:srcRect/>
            <a:stretch>
              <a:fillRect/>
            </a:stretch>
          </p:blipFill>
          <p:spPr bwMode="auto">
            <a:xfrm>
              <a:off x="7452320" y="6021288"/>
              <a:ext cx="1019202" cy="207200"/>
            </a:xfrm>
            <a:prstGeom prst="rect">
              <a:avLst/>
            </a:prstGeom>
            <a:noFill/>
            <a:ln w="9525">
              <a:noFill/>
              <a:miter lim="800000"/>
              <a:headEnd/>
              <a:tailEnd/>
            </a:ln>
          </p:spPr>
        </p:pic>
        <p:pic>
          <p:nvPicPr>
            <p:cNvPr id="1027" name="Picture 3"/>
            <p:cNvPicPr>
              <a:picLocks noChangeAspect="1" noChangeArrowheads="1"/>
            </p:cNvPicPr>
            <p:nvPr/>
          </p:nvPicPr>
          <p:blipFill>
            <a:blip r:embed="rId8" cstate="print"/>
            <a:srcRect/>
            <a:stretch>
              <a:fillRect/>
            </a:stretch>
          </p:blipFill>
          <p:spPr bwMode="auto">
            <a:xfrm>
              <a:off x="5261597" y="5175000"/>
              <a:ext cx="3209925" cy="734330"/>
            </a:xfrm>
            <a:prstGeom prst="rect">
              <a:avLst/>
            </a:prstGeom>
            <a:noFill/>
            <a:ln w="9525">
              <a:noFill/>
              <a:miter lim="800000"/>
              <a:headEnd/>
              <a:tailEnd/>
            </a:ln>
          </p:spPr>
        </p:pic>
        <p:pic>
          <p:nvPicPr>
            <p:cNvPr id="1028" name="Picture 4"/>
            <p:cNvPicPr>
              <a:picLocks noChangeAspect="1" noChangeArrowheads="1"/>
            </p:cNvPicPr>
            <p:nvPr/>
          </p:nvPicPr>
          <p:blipFill>
            <a:blip r:embed="rId9" cstate="print">
              <a:lum bright="14000" contrast="-9000"/>
            </a:blip>
            <a:srcRect/>
            <a:stretch>
              <a:fillRect/>
            </a:stretch>
          </p:blipFill>
          <p:spPr bwMode="auto">
            <a:xfrm>
              <a:off x="5386412" y="3645024"/>
              <a:ext cx="3128370" cy="998416"/>
            </a:xfrm>
            <a:prstGeom prst="rect">
              <a:avLst/>
            </a:prstGeom>
            <a:noFill/>
            <a:ln w="9525">
              <a:noFill/>
              <a:miter lim="800000"/>
              <a:headEnd/>
              <a:tailEnd/>
            </a:ln>
          </p:spPr>
        </p:pic>
        <p:pic>
          <p:nvPicPr>
            <p:cNvPr id="18" name="Picture 5"/>
            <p:cNvPicPr>
              <a:picLocks noChangeAspect="1" noChangeArrowheads="1"/>
            </p:cNvPicPr>
            <p:nvPr/>
          </p:nvPicPr>
          <p:blipFill>
            <a:blip r:embed="rId10" cstate="print"/>
            <a:srcRect/>
            <a:stretch>
              <a:fillRect/>
            </a:stretch>
          </p:blipFill>
          <p:spPr bwMode="auto">
            <a:xfrm>
              <a:off x="1226288" y="1052736"/>
              <a:ext cx="6874104" cy="2223786"/>
            </a:xfrm>
            <a:prstGeom prst="rect">
              <a:avLst/>
            </a:prstGeom>
            <a:noFill/>
            <a:ln w="9525">
              <a:noFill/>
              <a:miter lim="800000"/>
              <a:headEnd/>
              <a:tailEnd/>
            </a:ln>
          </p:spPr>
        </p:pic>
      </p:grpSp>
    </p:spTree>
    <p:extLst>
      <p:ext uri="{BB962C8B-B14F-4D97-AF65-F5344CB8AC3E}">
        <p14:creationId xmlns:p14="http://schemas.microsoft.com/office/powerpoint/2010/main" val="65429568"/>
      </p:ext>
    </p:extLst>
  </p:cSld>
  <p:clrMapOvr>
    <a:masterClrMapping/>
  </p:clrMapOvr>
  <p:transition>
    <p:pull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srcRect b="47938"/>
          <a:stretch/>
        </p:blipFill>
        <p:spPr bwMode="auto">
          <a:xfrm>
            <a:off x="450544" y="889446"/>
            <a:ext cx="7936375" cy="1747466"/>
          </a:xfrm>
          <a:prstGeom prst="rect">
            <a:avLst/>
          </a:prstGeom>
          <a:noFill/>
          <a:ln w="9525">
            <a:noFill/>
            <a:miter lim="800000"/>
            <a:headEnd/>
            <a:tailEnd/>
          </a:ln>
        </p:spPr>
      </p:pic>
      <p:sp>
        <p:nvSpPr>
          <p:cNvPr id="14"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18</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30960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grpSp>
        <p:nvGrpSpPr>
          <p:cNvPr id="20" name="19 Grup"/>
          <p:cNvGrpSpPr/>
          <p:nvPr/>
        </p:nvGrpSpPr>
        <p:grpSpPr>
          <a:xfrm>
            <a:off x="827584" y="836712"/>
            <a:ext cx="6480720" cy="5688632"/>
            <a:chOff x="827584" y="836712"/>
            <a:chExt cx="5905214" cy="5350278"/>
          </a:xfrm>
        </p:grpSpPr>
        <p:pic>
          <p:nvPicPr>
            <p:cNvPr id="1026" name="Picture 2"/>
            <p:cNvPicPr>
              <a:picLocks noChangeAspect="1" noChangeArrowheads="1"/>
            </p:cNvPicPr>
            <p:nvPr/>
          </p:nvPicPr>
          <p:blipFill>
            <a:blip r:embed="rId3" cstate="print"/>
            <a:srcRect/>
            <a:stretch>
              <a:fillRect/>
            </a:stretch>
          </p:blipFill>
          <p:spPr bwMode="auto">
            <a:xfrm>
              <a:off x="827584" y="836712"/>
              <a:ext cx="5905214" cy="2471603"/>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1232071" y="3300923"/>
              <a:ext cx="3929090" cy="2886067"/>
            </a:xfrm>
            <a:prstGeom prst="rect">
              <a:avLst/>
            </a:prstGeom>
            <a:noFill/>
            <a:ln w="9525">
              <a:noFill/>
              <a:miter lim="800000"/>
              <a:headEnd/>
              <a:tailEnd/>
            </a:ln>
          </p:spPr>
        </p:pic>
      </p:grpSp>
      <p:sp>
        <p:nvSpPr>
          <p:cNvPr id="14"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19</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599568953"/>
      </p:ext>
    </p:extLst>
  </p:cSld>
  <p:clrMapOvr>
    <a:masterClrMapping/>
  </p:clrMapOvr>
  <p:transition>
    <p:pull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1500166" y="714356"/>
            <a:ext cx="7391400" cy="5767406"/>
          </a:xfrm>
        </p:spPr>
        <p:txBody>
          <a:bodyPr/>
          <a:lstStyle/>
          <a:p>
            <a:pPr>
              <a:buNone/>
            </a:pPr>
            <a:r>
              <a:rPr lang="tr-TR" sz="1600" dirty="0" smtClean="0">
                <a:solidFill>
                  <a:schemeClr val="accent1">
                    <a:lumMod val="75000"/>
                  </a:schemeClr>
                </a:solidFill>
                <a:effectLst>
                  <a:outerShdw blurRad="38100" dist="38100" dir="2700000" algn="tl">
                    <a:srgbClr val="000000">
                      <a:alpha val="43137"/>
                    </a:srgbClr>
                  </a:outerShdw>
                </a:effectLst>
                <a:latin typeface="Agency FB" pitchFamily="34" charset="0"/>
              </a:rPr>
              <a:t>Ders İçeriği</a:t>
            </a: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endParaRPr lang="tr-TR" sz="2000" dirty="0" smtClean="0">
              <a:solidFill>
                <a:schemeClr val="accent1">
                  <a:lumMod val="75000"/>
                </a:schemeClr>
              </a:solidFill>
              <a:effectLst>
                <a:outerShdw blurRad="38100" dist="38100" dir="2700000" algn="tl">
                  <a:srgbClr val="000000">
                    <a:alpha val="43137"/>
                  </a:srgbClr>
                </a:outerShdw>
              </a:effectLst>
              <a:latin typeface="Agency FB" pitchFamily="34" charset="0"/>
            </a:endParaRP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Polinom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Lagrange Enterpolasyonu</a:t>
            </a:r>
          </a:p>
          <a:p>
            <a:pPr>
              <a:buFont typeface="Wingdings" pitchFamily="2" charset="2"/>
              <a:buChar char="v"/>
            </a:pPr>
            <a:r>
              <a:rPr lang="tr-TR" sz="2000" dirty="0" smtClean="0">
                <a:solidFill>
                  <a:srgbClr val="000099"/>
                </a:solidFill>
                <a:effectLst>
                  <a:outerShdw blurRad="38100" dist="38100" dir="2700000" algn="tl">
                    <a:srgbClr val="000000">
                      <a:alpha val="43137"/>
                    </a:srgbClr>
                  </a:outerShdw>
                </a:effectLst>
                <a:latin typeface="Agency FB" pitchFamily="34" charset="0"/>
              </a:rPr>
              <a:t>Örnek Uygulamalar</a:t>
            </a:r>
          </a:p>
        </p:txBody>
      </p:sp>
      <p:sp>
        <p:nvSpPr>
          <p:cNvPr id="4" name="3 Veri Yer Tutucusu"/>
          <p:cNvSpPr>
            <a:spLocks noGrp="1"/>
          </p:cNvSpPr>
          <p:nvPr>
            <p:ph type="dt" sz="half" idx="14"/>
          </p:nvPr>
        </p:nvSpPr>
        <p:spPr>
          <a:xfrm>
            <a:off x="357158" y="5929330"/>
            <a:ext cx="714380" cy="476250"/>
          </a:xfrm>
        </p:spPr>
        <p:txBody>
          <a:bodyPr/>
          <a:lstStyle/>
          <a:p>
            <a:pPr algn="ctr"/>
            <a:r>
              <a:rPr lang="tr-TR" smtClean="0">
                <a:solidFill>
                  <a:schemeClr val="accent3">
                    <a:lumMod val="40000"/>
                    <a:lumOff val="60000"/>
                  </a:schemeClr>
                </a:solidFill>
              </a:rPr>
              <a:t>2.  Sayfa</a:t>
            </a:r>
            <a:endParaRPr lang="tr-TR">
              <a:solidFill>
                <a:schemeClr val="accent3">
                  <a:lumMod val="40000"/>
                  <a:lumOff val="60000"/>
                </a:schemeClr>
              </a:solidFill>
            </a:endParaRPr>
          </a:p>
        </p:txBody>
      </p:sp>
      <p:sp>
        <p:nvSpPr>
          <p:cNvPr id="6" name="5 Slayt Numarası Yer Tutucusu"/>
          <p:cNvSpPr>
            <a:spLocks noGrp="1"/>
          </p:cNvSpPr>
          <p:nvPr>
            <p:ph type="sldNum" sz="quarter" idx="15"/>
          </p:nvPr>
        </p:nvSpPr>
        <p:spPr/>
        <p:txBody>
          <a:bodyPr/>
          <a:lstStyle/>
          <a:p>
            <a:fld id="{5C6896E4-35C4-4741-8A69-D49CDAA919B9}" type="slidenum">
              <a:rPr lang="tr-TR" smtClean="0"/>
              <a:pPr/>
              <a:t>2</a:t>
            </a:fld>
            <a:endParaRPr lang="tr-TR" dirty="0"/>
          </a:p>
        </p:txBody>
      </p:sp>
      <p:sp>
        <p:nvSpPr>
          <p:cNvPr id="7" name="6 Veri Yer Tutucusu"/>
          <p:cNvSpPr txBox="1">
            <a:spLocks/>
          </p:cNvSpPr>
          <p:nvPr/>
        </p:nvSpPr>
        <p:spPr bwMode="auto">
          <a:xfrm>
            <a:off x="357158" y="500063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tr-TR" sz="1400" smtClean="0">
                <a:solidFill>
                  <a:schemeClr val="accent3">
                    <a:lumMod val="40000"/>
                    <a:lumOff val="60000"/>
                  </a:schemeClr>
                </a:solidFill>
              </a:rPr>
              <a:t>9</a:t>
            </a:r>
            <a:r>
              <a:rPr kumimoji="0" lang="tr-TR" sz="1400" b="0" i="0" u="none" strike="noStrike" kern="1200" cap="none" spc="0" normalizeH="0" baseline="0" noProof="0" smtClean="0">
                <a:ln>
                  <a:noFill/>
                </a:ln>
                <a:solidFill>
                  <a:schemeClr val="accent3">
                    <a:lumMod val="40000"/>
                    <a:lumOff val="60000"/>
                  </a:schemeClr>
                </a:solidFill>
                <a:effectLst/>
                <a:uLnTx/>
                <a:uFillTx/>
                <a:latin typeface="Times New Roman" pitchFamily="18" charset="0"/>
                <a:ea typeface="+mn-ea"/>
                <a:cs typeface="+mn-cs"/>
              </a:rPr>
              <a:t>.  Hafta</a:t>
            </a:r>
            <a:endParaRPr kumimoji="0" lang="tr-TR" sz="1400" b="0" i="0" u="none" strike="noStrike" kern="1200" cap="none" spc="0" normalizeH="0" baseline="0" noProof="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3528" y="-24"/>
            <a:ext cx="705831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1">
                    <a:lumMod val="40000"/>
                    <a:lumOff val="60000"/>
                  </a:schemeClr>
                </a:solidFill>
                <a:effectLst/>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1">
                  <a:lumMod val="40000"/>
                  <a:lumOff val="60000"/>
                </a:schemeClr>
              </a:solidFill>
              <a:effectLst/>
              <a:uLnTx/>
              <a:uFillTx/>
              <a:latin typeface="Arial Narrow" pitchFamily="34" charset="0"/>
              <a:ea typeface="+mj-ea"/>
              <a:cs typeface="+mj-cs"/>
            </a:endParaRPr>
          </a:p>
        </p:txBody>
      </p:sp>
      <p:sp>
        <p:nvSpPr>
          <p:cNvPr id="10" name="Rectangle 3"/>
          <p:cNvSpPr txBox="1">
            <a:spLocks noChangeArrowheads="1"/>
          </p:cNvSpPr>
          <p:nvPr/>
        </p:nvSpPr>
        <p:spPr>
          <a:xfrm>
            <a:off x="5220072" y="260648"/>
            <a:ext cx="3456384" cy="723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marL="274320" marR="0" lvl="0" indent="-274320" algn="l" defTabSz="914400" rtl="0" eaLnBrk="1" fontAlgn="auto" latinLnBrk="0" hangingPunct="1">
              <a:lnSpc>
                <a:spcPct val="100000"/>
              </a:lnSpc>
              <a:spcBef>
                <a:spcPct val="0"/>
              </a:spcBef>
              <a:spcAft>
                <a:spcPts val="0"/>
              </a:spcAft>
              <a:buClr>
                <a:schemeClr val="accent1"/>
              </a:buClr>
              <a:buSzPct val="70000"/>
              <a:tabLst/>
              <a:defRPr/>
            </a:pPr>
            <a:r>
              <a:rPr kumimoji="0" lang="tr-TR" sz="2000" b="0" i="0" u="none" strike="noStrike" kern="1200" cap="none" spc="0" normalizeH="0" baseline="0" noProof="0" dirty="0" smtClean="0">
                <a:ln>
                  <a:noFill/>
                </a:ln>
                <a:solidFill>
                  <a:schemeClr val="accent1">
                    <a:lumMod val="40000"/>
                    <a:lumOff val="60000"/>
                  </a:schemeClr>
                </a:solidFill>
                <a:uLnTx/>
                <a:uFillTx/>
                <a:latin typeface="Arial Narrow" pitchFamily="34" charset="0"/>
                <a:ea typeface="+mj-ea"/>
                <a:cs typeface="+mj-cs"/>
              </a:rPr>
              <a:t>Ara Değer Bulma Yöntemleri</a:t>
            </a:r>
            <a:endParaRPr kumimoji="0" lang="tr-TR" sz="2000" b="0" i="0" u="none" strike="noStrike" kern="1200" cap="none" spc="0" normalizeH="0" baseline="0" noProof="0" dirty="0">
              <a:ln>
                <a:noFill/>
              </a:ln>
              <a:solidFill>
                <a:schemeClr val="accent1">
                  <a:lumMod val="40000"/>
                  <a:lumOff val="60000"/>
                </a:schemeClr>
              </a:solidFill>
              <a:uLnTx/>
              <a:uFillTx/>
              <a:latin typeface="Arial Narrow" pitchFamily="34" charset="0"/>
              <a:ea typeface="+mj-ea"/>
              <a:cs typeface="+mj-cs"/>
            </a:endParaRPr>
          </a:p>
        </p:txBody>
      </p:sp>
    </p:spTree>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rotWithShape="1">
          <a:blip r:embed="rId2"/>
          <a:srcRect b="82569"/>
          <a:stretch/>
        </p:blipFill>
        <p:spPr>
          <a:xfrm>
            <a:off x="179512" y="29468"/>
            <a:ext cx="8485632" cy="1167284"/>
          </a:xfrm>
          <a:prstGeom prst="rect">
            <a:avLst/>
          </a:prstGeom>
        </p:spPr>
      </p:pic>
    </p:spTree>
    <p:extLst>
      <p:ext uri="{BB962C8B-B14F-4D97-AF65-F5344CB8AC3E}">
        <p14:creationId xmlns:p14="http://schemas.microsoft.com/office/powerpoint/2010/main" val="1432182073"/>
      </p:ext>
    </p:extLst>
  </p:cSld>
  <p:clrMapOvr>
    <a:masterClrMapping/>
  </p:clrMapOvr>
  <p:transition>
    <p:pull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sz="quarter" idx="1"/>
          </p:nvPr>
        </p:nvSpPr>
        <p:spPr/>
        <p:txBody>
          <a:bodyPr/>
          <a:lstStyle/>
          <a:p>
            <a:endParaRPr lang="tr-TR"/>
          </a:p>
        </p:txBody>
      </p:sp>
      <p:sp>
        <p:nvSpPr>
          <p:cNvPr id="4" name="Veri Yer Tutucusu 3"/>
          <p:cNvSpPr>
            <a:spLocks noGrp="1"/>
          </p:cNvSpPr>
          <p:nvPr>
            <p:ph type="dt" sz="half" idx="14"/>
          </p:nvPr>
        </p:nvSpPr>
        <p:spPr/>
        <p:txBody>
          <a:bodyPr/>
          <a:lstStyle/>
          <a:p>
            <a:r>
              <a:rPr lang="tr-TR" smtClean="0"/>
              <a:t>3.  Hafta</a:t>
            </a:r>
            <a:endParaRPr lang="tr-TR"/>
          </a:p>
        </p:txBody>
      </p:sp>
      <p:sp>
        <p:nvSpPr>
          <p:cNvPr id="5" name="Slayt Numarası Yer Tutucusu 4"/>
          <p:cNvSpPr>
            <a:spLocks noGrp="1"/>
          </p:cNvSpPr>
          <p:nvPr>
            <p:ph type="sldNum" sz="quarter" idx="15"/>
          </p:nvPr>
        </p:nvSpPr>
        <p:spPr/>
        <p:txBody>
          <a:bodyPr/>
          <a:lstStyle/>
          <a:p>
            <a:fld id="{5C6896E4-35C4-4741-8A69-D49CDAA919B9}" type="slidenum">
              <a:rPr lang="tr-TR" smtClean="0"/>
              <a:pPr/>
              <a:t>21</a:t>
            </a:fld>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7" name="Resim 6"/>
          <p:cNvPicPr>
            <a:picLocks noChangeAspect="1"/>
          </p:cNvPicPr>
          <p:nvPr/>
        </p:nvPicPr>
        <p:blipFill>
          <a:blip r:embed="rId2"/>
          <a:stretch>
            <a:fillRect/>
          </a:stretch>
        </p:blipFill>
        <p:spPr>
          <a:xfrm>
            <a:off x="179512" y="29468"/>
            <a:ext cx="8485632" cy="6696684"/>
          </a:xfrm>
          <a:prstGeom prst="rect">
            <a:avLst/>
          </a:prstGeom>
        </p:spPr>
      </p:pic>
    </p:spTree>
    <p:extLst>
      <p:ext uri="{BB962C8B-B14F-4D97-AF65-F5344CB8AC3E}">
        <p14:creationId xmlns:p14="http://schemas.microsoft.com/office/powerpoint/2010/main" val="929580153"/>
      </p:ext>
    </p:extLst>
  </p:cSld>
  <p:clrMapOvr>
    <a:masterClrMapping/>
  </p:clrMapOvr>
  <p:transition>
    <p:pull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4"/>
          </p:nvPr>
        </p:nvSpPr>
        <p:spPr/>
        <p:txBody>
          <a:bodyPr/>
          <a:lstStyle/>
          <a:p>
            <a:r>
              <a:rPr lang="tr-TR" smtClean="0"/>
              <a:t>3.  Hafta</a:t>
            </a:r>
            <a:endParaRPr lang="tr-TR"/>
          </a:p>
        </p:txBody>
      </p:sp>
      <p:sp>
        <p:nvSpPr>
          <p:cNvPr id="6" name="Altbilgi Yer Tutucusu 5"/>
          <p:cNvSpPr>
            <a:spLocks noGrp="1"/>
          </p:cNvSpPr>
          <p:nvPr>
            <p:ph type="ftr" sz="quarter" idx="16"/>
          </p:nvPr>
        </p:nvSpPr>
        <p:spPr/>
        <p:txBody>
          <a:bodyPr/>
          <a:lstStyle/>
          <a:p>
            <a:r>
              <a:rPr lang="tr-TR" smtClean="0"/>
              <a:t>SAÜ YYurtaY </a:t>
            </a:r>
            <a:endParaRPr lang="tr-T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5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75856" y="3573016"/>
            <a:ext cx="1304925" cy="22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Metin kutusu 6"/>
          <p:cNvSpPr txBox="1"/>
          <p:nvPr/>
        </p:nvSpPr>
        <p:spPr>
          <a:xfrm>
            <a:off x="611560" y="250920"/>
            <a:ext cx="7704856" cy="2554545"/>
          </a:xfrm>
          <a:prstGeom prst="rect">
            <a:avLst/>
          </a:prstGeom>
          <a:noFill/>
        </p:spPr>
        <p:txBody>
          <a:bodyPr wrap="square" rtlCol="0">
            <a:spAutoFit/>
          </a:bodyPr>
          <a:lstStyle/>
          <a:p>
            <a:r>
              <a:rPr lang="tr-TR" sz="2000" dirty="0" smtClean="0"/>
              <a:t>Uygulama :</a:t>
            </a:r>
          </a:p>
          <a:p>
            <a:endParaRPr lang="tr-TR" sz="2000" dirty="0" smtClean="0"/>
          </a:p>
          <a:p>
            <a:r>
              <a:rPr lang="tr-TR" sz="2000" dirty="0" smtClean="0"/>
              <a:t>Paraşütle atlayan bir sporcunun, zamana göre hız değişimi aşağıda verilmiştir, Buna göre</a:t>
            </a:r>
          </a:p>
          <a:p>
            <a:endParaRPr lang="tr-TR" sz="2000" dirty="0" smtClean="0"/>
          </a:p>
          <a:p>
            <a:pPr marL="457200" indent="-457200">
              <a:buAutoNum type="alphaLcParenR"/>
            </a:pPr>
            <a:r>
              <a:rPr lang="tr-TR" sz="2000" dirty="0" smtClean="0"/>
              <a:t>Hızın zamana göre değişimini gösteren (f(x) veya p(x)) </a:t>
            </a:r>
            <a:r>
              <a:rPr lang="tr-TR" sz="2000" dirty="0" err="1" smtClean="0"/>
              <a:t>polinomu</a:t>
            </a:r>
            <a:r>
              <a:rPr lang="tr-TR" sz="2000" dirty="0" smtClean="0"/>
              <a:t> bulunuz ?</a:t>
            </a:r>
          </a:p>
          <a:p>
            <a:pPr marL="457200" indent="-457200">
              <a:buAutoNum type="alphaLcParenR"/>
            </a:pPr>
            <a:r>
              <a:rPr lang="tr-TR" sz="2000" dirty="0" smtClean="0"/>
              <a:t>Sporcunun 5</a:t>
            </a:r>
            <a:r>
              <a:rPr lang="tr-TR" sz="2000" dirty="0"/>
              <a:t>. </a:t>
            </a:r>
            <a:r>
              <a:rPr lang="tr-TR" sz="2000" dirty="0" err="1" smtClean="0"/>
              <a:t>sn</a:t>
            </a:r>
            <a:r>
              <a:rPr lang="tr-TR" sz="2000" dirty="0" smtClean="0"/>
              <a:t> deki düşme hızını bulunuz</a:t>
            </a:r>
            <a:r>
              <a:rPr lang="tr-TR" sz="2000" dirty="0"/>
              <a:t> </a:t>
            </a:r>
            <a:r>
              <a:rPr lang="tr-TR" sz="2000" dirty="0" smtClean="0"/>
              <a:t>?</a:t>
            </a:r>
            <a:endParaRPr lang="tr-TR" sz="2000" dirty="0"/>
          </a:p>
        </p:txBody>
      </p:sp>
    </p:spTree>
    <p:extLst>
      <p:ext uri="{BB962C8B-B14F-4D97-AF65-F5344CB8AC3E}">
        <p14:creationId xmlns:p14="http://schemas.microsoft.com/office/powerpoint/2010/main" val="144605955"/>
      </p:ext>
    </p:extLst>
  </p:cSld>
  <p:clrMapOvr>
    <a:masterClrMapping/>
  </p:clrMapOvr>
  <p:transition>
    <p:pull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1 Başlık"/>
          <p:cNvSpPr txBox="1">
            <a:spLocks/>
          </p:cNvSpPr>
          <p:nvPr/>
        </p:nvSpPr>
        <p:spPr bwMode="auto">
          <a:xfrm>
            <a:off x="179512" y="-24"/>
            <a:ext cx="7202331"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i="0" u="none" strike="noStrike" kern="0" cap="none" spc="0" normalizeH="0" baseline="0" noProof="0" dirty="0" smtClean="0">
                <a:ln>
                  <a:noFill/>
                </a:ln>
                <a:solidFill>
                  <a:schemeClr val="accent3">
                    <a:lumMod val="40000"/>
                    <a:lumOff val="60000"/>
                  </a:schemeClr>
                </a:solidFill>
                <a:uLnTx/>
                <a:uFillTx/>
                <a:latin typeface="Arial Narrow" pitchFamily="34" charset="0"/>
                <a:ea typeface="+mj-ea"/>
                <a:cs typeface="+mj-cs"/>
              </a:rPr>
              <a:t>Sayısal Analiz</a:t>
            </a:r>
            <a:endParaRPr kumimoji="1" lang="tr-TR" sz="2000" i="0" u="none" strike="noStrike" kern="0" cap="none" spc="0" normalizeH="0" baseline="0" noProof="0" dirty="0">
              <a:ln>
                <a:noFill/>
              </a:ln>
              <a:solidFill>
                <a:schemeClr val="accent3">
                  <a:lumMod val="40000"/>
                  <a:lumOff val="60000"/>
                </a:schemeClr>
              </a:solidFill>
              <a:uLnTx/>
              <a:uFillTx/>
              <a:latin typeface="Arial Narrow" pitchFamily="34" charset="0"/>
              <a:ea typeface="+mj-ea"/>
              <a:cs typeface="+mj-cs"/>
            </a:endParaRPr>
          </a:p>
        </p:txBody>
      </p:sp>
      <p:sp>
        <p:nvSpPr>
          <p:cNvPr id="16" name="2 İçerik Yer Tutucusu"/>
          <p:cNvSpPr txBox="1">
            <a:spLocks/>
          </p:cNvSpPr>
          <p:nvPr/>
        </p:nvSpPr>
        <p:spPr bwMode="white">
          <a:xfrm>
            <a:off x="179512" y="404664"/>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1" hangingPunct="1">
              <a:spcBef>
                <a:spcPct val="20000"/>
              </a:spcBef>
              <a:buClr>
                <a:srgbClr val="3C605F"/>
              </a:buClr>
              <a:buSzPct val="75000"/>
            </a:pP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Langrange</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7"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23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2" name="Picture 2"/>
          <p:cNvPicPr>
            <a:picLocks noChangeAspect="1" noChangeArrowheads="1"/>
          </p:cNvPicPr>
          <p:nvPr/>
        </p:nvPicPr>
        <p:blipFill>
          <a:blip r:embed="rId3" cstate="print"/>
          <a:srcRect/>
          <a:stretch>
            <a:fillRect/>
          </a:stretch>
        </p:blipFill>
        <p:spPr bwMode="auto">
          <a:xfrm>
            <a:off x="775336" y="764704"/>
            <a:ext cx="7924649" cy="5617007"/>
          </a:xfrm>
          <a:prstGeom prst="rect">
            <a:avLst/>
          </a:prstGeom>
          <a:ln>
            <a:noFill/>
          </a:ln>
          <a:effectLst>
            <a:softEdge rad="112500"/>
          </a:effectLst>
        </p:spPr>
      </p:pic>
      <p:pic>
        <p:nvPicPr>
          <p:cNvPr id="2051" name="Picture 3"/>
          <p:cNvPicPr>
            <a:picLocks noChangeAspect="1" noChangeArrowheads="1"/>
          </p:cNvPicPr>
          <p:nvPr/>
        </p:nvPicPr>
        <p:blipFill>
          <a:blip r:embed="rId4" cstate="print"/>
          <a:srcRect/>
          <a:stretch>
            <a:fillRect/>
          </a:stretch>
        </p:blipFill>
        <p:spPr bwMode="auto">
          <a:xfrm>
            <a:off x="6409922" y="4005064"/>
            <a:ext cx="2624894" cy="1656184"/>
          </a:xfrm>
          <a:prstGeom prst="rect">
            <a:avLst/>
          </a:prstGeom>
          <a:ln>
            <a:noFill/>
          </a:ln>
          <a:effectLst>
            <a:outerShdw blurRad="292100" dist="139700" dir="2700000" algn="tl" rotWithShape="0">
              <a:srgbClr val="333333">
                <a:alpha val="65000"/>
              </a:srgbClr>
            </a:outerShdw>
          </a:effectLst>
        </p:spPr>
      </p:pic>
      <p:pic>
        <p:nvPicPr>
          <p:cNvPr id="12" name="Picture 4" descr="http://www.gtsav.gatech.edu/people/ffedele/cee3000/Fall08/CEE3000Fall08_files/matlab_logo.jpg"/>
          <p:cNvPicPr>
            <a:picLocks noChangeAspect="1" noChangeArrowheads="1"/>
          </p:cNvPicPr>
          <p:nvPr/>
        </p:nvPicPr>
        <p:blipFill>
          <a:blip r:embed="rId5" cstate="print"/>
          <a:srcRect/>
          <a:stretch>
            <a:fillRect/>
          </a:stretch>
        </p:blipFill>
        <p:spPr bwMode="auto">
          <a:xfrm>
            <a:off x="7236296" y="3284984"/>
            <a:ext cx="1212166" cy="90808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p:pull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Resim"/>
          <p:cNvPicPr/>
          <p:nvPr/>
        </p:nvPicPr>
        <p:blipFill>
          <a:blip r:embed="rId3" cstate="print">
            <a:lum bright="-2000" contrast="33000"/>
          </a:blip>
          <a:srcRect t="6155" b="839"/>
          <a:stretch>
            <a:fillRect/>
          </a:stretch>
        </p:blipFill>
        <p:spPr bwMode="auto">
          <a:xfrm>
            <a:off x="126346" y="0"/>
            <a:ext cx="8622117" cy="6847367"/>
          </a:xfrm>
          <a:prstGeom prst="rect">
            <a:avLst/>
          </a:prstGeom>
          <a:noFill/>
          <a:ln w="9525">
            <a:noFill/>
            <a:miter lim="800000"/>
            <a:headEnd/>
            <a:tailEnd/>
          </a:ln>
        </p:spPr>
      </p:pic>
      <p:sp>
        <p:nvSpPr>
          <p:cNvPr id="16" name="2 İçerik Yer Tutucusu"/>
          <p:cNvSpPr txBox="1">
            <a:spLocks/>
          </p:cNvSpPr>
          <p:nvPr/>
        </p:nvSpPr>
        <p:spPr bwMode="white">
          <a:xfrm rot="18398699">
            <a:off x="7349987" y="5906155"/>
            <a:ext cx="144016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ctr" eaLnBrk="1" hangingPunct="1">
              <a:spcBef>
                <a:spcPct val="20000"/>
              </a:spcBef>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lgerian" pitchFamily="82" charset="0"/>
              </a:rPr>
              <a:t>uygulama</a:t>
            </a: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a:p>
            <a:pPr marL="342900" marR="0" lvl="0" indent="-342900" algn="ct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32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lgerian" pitchFamily="82" charset="0"/>
            </a:endParaRPr>
          </a:p>
        </p:txBody>
      </p:sp>
      <p:sp>
        <p:nvSpPr>
          <p:cNvPr id="18"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24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9"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2" y="-24"/>
            <a:ext cx="7381875" cy="490540"/>
          </a:xfrm>
        </p:spPr>
        <p:txBody>
          <a:bodyPr/>
          <a:lstStyle/>
          <a:p>
            <a:r>
              <a:rPr lang="tr-TR" sz="2400" dirty="0" smtClean="0">
                <a:solidFill>
                  <a:schemeClr val="accent3">
                    <a:lumMod val="40000"/>
                    <a:lumOff val="60000"/>
                  </a:schemeClr>
                </a:solidFill>
                <a:latin typeface="Harrington" pitchFamily="82" charset="0"/>
              </a:rPr>
              <a:t>Sayısal Analiz</a:t>
            </a:r>
            <a:endParaRPr lang="tr-TR" sz="2400" dirty="0">
              <a:solidFill>
                <a:schemeClr val="accent3">
                  <a:lumMod val="40000"/>
                  <a:lumOff val="60000"/>
                </a:schemeClr>
              </a:solidFill>
            </a:endParaRPr>
          </a:p>
        </p:txBody>
      </p:sp>
      <p:sp>
        <p:nvSpPr>
          <p:cNvPr id="8" name="Rectangle 4"/>
          <p:cNvSpPr>
            <a:spLocks noChangeArrowheads="1"/>
          </p:cNvSpPr>
          <p:nvPr/>
        </p:nvSpPr>
        <p:spPr bwMode="auto">
          <a:xfrm>
            <a:off x="1500166" y="857232"/>
            <a:ext cx="7643834" cy="5643602"/>
          </a:xfrm>
          <a:prstGeom prst="rect">
            <a:avLst/>
          </a:prstGeom>
          <a:noFill/>
          <a:ln w="9525">
            <a:noFill/>
            <a:miter lim="800000"/>
            <a:headEnd/>
            <a:tailEnd/>
          </a:ln>
          <a:effectLst/>
        </p:spPr>
        <p:txBody>
          <a:bodyPr anchor="t" anchorCtr="0"/>
          <a:lstStyle/>
          <a:p>
            <a:pPr marL="342900" indent="-342900">
              <a:buClr>
                <a:srgbClr val="3C605F"/>
              </a:buClr>
              <a:buSzPct val="75000"/>
            </a:pP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Kaynaklar</a:t>
            </a: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Sayısal Analiz </a:t>
            </a:r>
          </a:p>
          <a:p>
            <a:r>
              <a:rPr lang="tr-TR" sz="1600" dirty="0" smtClean="0">
                <a:solidFill>
                  <a:schemeClr val="accent2">
                    <a:lumMod val="75000"/>
                  </a:schemeClr>
                </a:solidFill>
                <a:latin typeface="Arial" pitchFamily="34" charset="0"/>
                <a:cs typeface="Arial" pitchFamily="34" charset="0"/>
              </a:rPr>
              <a:t>(</a:t>
            </a:r>
            <a:r>
              <a:rPr lang="tr-TR" sz="1100" dirty="0" smtClean="0">
                <a:solidFill>
                  <a:schemeClr val="accent2">
                    <a:lumMod val="75000"/>
                  </a:schemeClr>
                </a:solidFill>
                <a:latin typeface="Arial" pitchFamily="34" charset="0"/>
                <a:cs typeface="Arial" pitchFamily="34" charset="0"/>
              </a:rPr>
              <a:t>S.Akpınar)</a:t>
            </a:r>
            <a:endParaRPr lang="tr-TR" sz="1600" dirty="0" smtClean="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Mühendisler için Sayısal Yöntemler</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Steven</a:t>
            </a:r>
            <a:r>
              <a:rPr lang="tr-TR" sz="1200" dirty="0" smtClean="0">
                <a:solidFill>
                  <a:schemeClr val="accent2">
                    <a:lumMod val="75000"/>
                  </a:schemeClr>
                </a:solidFill>
                <a:latin typeface="Arial" pitchFamily="34" charset="0"/>
                <a:cs typeface="Arial" pitchFamily="34" charset="0"/>
              </a:rPr>
              <a:t> C.</a:t>
            </a:r>
            <a:r>
              <a:rPr lang="tr-TR" sz="1200" dirty="0" err="1" smtClean="0">
                <a:solidFill>
                  <a:schemeClr val="accent2">
                    <a:lumMod val="75000"/>
                  </a:schemeClr>
                </a:solidFill>
                <a:latin typeface="Arial" pitchFamily="34" charset="0"/>
                <a:cs typeface="Arial" pitchFamily="34" charset="0"/>
              </a:rPr>
              <a:t>Chapra</a:t>
            </a:r>
            <a:r>
              <a:rPr lang="tr-TR" sz="1200" dirty="0" smtClean="0">
                <a:solidFill>
                  <a:schemeClr val="accent2">
                    <a:lumMod val="75000"/>
                  </a:schemeClr>
                </a:solidFill>
                <a:latin typeface="Arial" pitchFamily="34" charset="0"/>
                <a:cs typeface="Arial" pitchFamily="34" charset="0"/>
              </a:rPr>
              <a:t>&amp;</a:t>
            </a:r>
            <a:r>
              <a:rPr lang="tr-TR" sz="1200" dirty="0" err="1" smtClean="0">
                <a:solidFill>
                  <a:schemeClr val="accent2">
                    <a:lumMod val="75000"/>
                  </a:schemeClr>
                </a:solidFill>
                <a:latin typeface="Arial" pitchFamily="34" charset="0"/>
                <a:cs typeface="Arial" pitchFamily="34" charset="0"/>
              </a:rPr>
              <a:t>RaymontP</a:t>
            </a:r>
            <a:r>
              <a:rPr lang="tr-TR" sz="12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Canale</a:t>
            </a:r>
            <a:r>
              <a:rPr lang="tr-TR" sz="1600" dirty="0" smtClean="0">
                <a:solidFill>
                  <a:schemeClr val="accent2">
                    <a:lumMod val="75000"/>
                  </a:schemeClr>
                </a:solidFill>
                <a:latin typeface="Arial" pitchFamily="34" charset="0"/>
                <a:cs typeface="Arial" pitchFamily="34" charset="0"/>
              </a:rPr>
              <a:t>)</a:t>
            </a:r>
          </a:p>
          <a:p>
            <a:r>
              <a:rPr lang="tr-TR" sz="1600" dirty="0" smtClean="0">
                <a:solidFill>
                  <a:schemeClr val="accent2">
                    <a:lumMod val="75000"/>
                  </a:schemeClr>
                </a:solidFill>
                <a:latin typeface="Arial" pitchFamily="34" charset="0"/>
                <a:cs typeface="Arial" pitchFamily="34" charset="0"/>
              </a:rPr>
              <a:t>Nümerik Analiz </a:t>
            </a:r>
          </a:p>
          <a:p>
            <a:r>
              <a:rPr lang="tr-TR" sz="1600" dirty="0" smtClean="0">
                <a:solidFill>
                  <a:schemeClr val="accent2">
                    <a:lumMod val="75000"/>
                  </a:schemeClr>
                </a:solidFill>
                <a:latin typeface="Arial" pitchFamily="34" charset="0"/>
                <a:cs typeface="Arial" pitchFamily="34" charset="0"/>
              </a:rPr>
              <a:t>(</a:t>
            </a:r>
            <a:r>
              <a:rPr lang="tr-TR" sz="1200" dirty="0" err="1" smtClean="0">
                <a:solidFill>
                  <a:schemeClr val="accent2">
                    <a:lumMod val="75000"/>
                  </a:schemeClr>
                </a:solidFill>
                <a:latin typeface="Arial" pitchFamily="34" charset="0"/>
                <a:cs typeface="Arial" pitchFamily="34" charset="0"/>
              </a:rPr>
              <a:t>Schanum’s</a:t>
            </a:r>
            <a:r>
              <a:rPr lang="tr-TR" sz="1200" dirty="0" smtClean="0">
                <a:solidFill>
                  <a:schemeClr val="accent2">
                    <a:lumMod val="75000"/>
                  </a:schemeClr>
                </a:solidFill>
                <a:latin typeface="Arial" pitchFamily="34" charset="0"/>
                <a:cs typeface="Arial" pitchFamily="34" charset="0"/>
              </a:rPr>
              <a:t> </a:t>
            </a:r>
            <a:r>
              <a:rPr lang="tr-TR" sz="1200" dirty="0" err="1" smtClean="0">
                <a:solidFill>
                  <a:schemeClr val="accent2">
                    <a:lumMod val="75000"/>
                  </a:schemeClr>
                </a:solidFill>
                <a:latin typeface="Arial" pitchFamily="34" charset="0"/>
                <a:cs typeface="Arial" pitchFamily="34" charset="0"/>
              </a:rPr>
              <a:t>outlines</a:t>
            </a:r>
            <a:r>
              <a:rPr lang="tr-TR" sz="1200" dirty="0" smtClean="0">
                <a:solidFill>
                  <a:schemeClr val="accent2">
                    <a:lumMod val="75000"/>
                  </a:schemeClr>
                </a:solidFill>
                <a:latin typeface="Arial" pitchFamily="34" charset="0"/>
                <a:cs typeface="Arial" pitchFamily="34" charset="0"/>
              </a:rPr>
              <a:t>-Nobel</a:t>
            </a:r>
            <a:r>
              <a:rPr lang="tr-TR" sz="1600" dirty="0" smtClean="0">
                <a:solidFill>
                  <a:schemeClr val="accent2">
                    <a:lumMod val="75000"/>
                  </a:schemeClr>
                </a:solidFill>
                <a:latin typeface="Arial" pitchFamily="34" charset="0"/>
                <a:cs typeface="Arial" pitchFamily="34" charset="0"/>
              </a:rPr>
              <a:t>)</a:t>
            </a:r>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endParaRPr lang="tr-TR" sz="1600" dirty="0" smtClean="0">
              <a:solidFill>
                <a:schemeClr val="accent2">
                  <a:lumMod val="75000"/>
                </a:schemeClr>
              </a:solidFill>
              <a:latin typeface="Arial" pitchFamily="34" charset="0"/>
              <a:cs typeface="Arial" pitchFamily="34" charset="0"/>
            </a:endParaRPr>
          </a:p>
          <a:p>
            <a:endParaRPr lang="tr-TR" sz="1600" dirty="0">
              <a:solidFill>
                <a:schemeClr val="accent2">
                  <a:lumMod val="75000"/>
                </a:schemeClr>
              </a:solidFill>
              <a:latin typeface="Arial" pitchFamily="34" charset="0"/>
              <a:cs typeface="Arial" pitchFamily="34" charset="0"/>
            </a:endParaRPr>
          </a:p>
          <a:p>
            <a:r>
              <a:rPr lang="tr-TR" sz="1600" dirty="0" smtClean="0">
                <a:solidFill>
                  <a:schemeClr val="accent2">
                    <a:lumMod val="75000"/>
                  </a:schemeClr>
                </a:solidFill>
                <a:latin typeface="Arial" pitchFamily="34" charset="0"/>
                <a:cs typeface="Arial" pitchFamily="34" charset="0"/>
              </a:rPr>
              <a:t>   </a:t>
            </a:r>
            <a:endParaRPr lang="tr-TR" sz="1600" dirty="0" smtClean="0">
              <a:solidFill>
                <a:schemeClr val="accent2">
                  <a:lumMod val="75000"/>
                </a:schemeClr>
              </a:solidFill>
              <a:effectLst>
                <a:outerShdw blurRad="38100" dist="38100" dir="2700000" algn="tl">
                  <a:srgbClr val="000000">
                    <a:alpha val="43137"/>
                  </a:srgbClr>
                </a:outerShdw>
              </a:effectLst>
              <a:latin typeface="Arial" pitchFamily="34" charset="0"/>
              <a:cs typeface="Arial" pitchFamily="34" charset="0"/>
            </a:endParaRPr>
          </a:p>
          <a:p>
            <a:r>
              <a:rPr lang="tr-TR" sz="1200" dirty="0" smtClean="0">
                <a:solidFill>
                  <a:srgbClr val="EAEAEA"/>
                </a:solidFill>
                <a:effectLst>
                  <a:outerShdw blurRad="38100" dist="38100" dir="2700000" algn="tl">
                    <a:srgbClr val="000000">
                      <a:alpha val="43137"/>
                    </a:srgbClr>
                  </a:outerShdw>
                </a:effectLst>
                <a:latin typeface="Arial" pitchFamily="34" charset="0"/>
                <a:cs typeface="Arial" pitchFamily="34" charset="0"/>
              </a:rPr>
              <a:t>    </a:t>
            </a:r>
            <a:endParaRPr lang="en-US" sz="1400" dirty="0">
              <a:solidFill>
                <a:schemeClr val="accent2">
                  <a:lumMod val="75000"/>
                </a:schemeClr>
              </a:solidFill>
              <a:latin typeface="Arial" pitchFamily="34" charset="0"/>
              <a:cs typeface="Arial" pitchFamily="34" charset="0"/>
            </a:endParaRPr>
          </a:p>
        </p:txBody>
      </p:sp>
      <p:pic>
        <p:nvPicPr>
          <p:cNvPr id="11" name="10 Resim"/>
          <p:cNvPicPr/>
          <p:nvPr/>
        </p:nvPicPr>
        <p:blipFill>
          <a:blip r:embed="rId3" cstate="print"/>
          <a:srcRect l="437"/>
          <a:stretch>
            <a:fillRect/>
          </a:stretch>
        </p:blipFill>
        <p:spPr bwMode="auto">
          <a:xfrm rot="1333662">
            <a:off x="4985152" y="2337865"/>
            <a:ext cx="3157643" cy="2804623"/>
          </a:xfrm>
          <a:prstGeom prst="round2DiagRect">
            <a:avLst>
              <a:gd name="adj1" fmla="val 20420"/>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4" descr="http://www.gtsav.gatech.edu/people/ffedele/cee3000/Fall08/CEE3000Fall08_files/matlab_logo.jpg"/>
          <p:cNvPicPr>
            <a:picLocks noChangeAspect="1" noChangeArrowheads="1"/>
          </p:cNvPicPr>
          <p:nvPr/>
        </p:nvPicPr>
        <p:blipFill>
          <a:blip r:embed="rId4" cstate="print"/>
          <a:srcRect/>
          <a:stretch>
            <a:fillRect/>
          </a:stretch>
        </p:blipFill>
        <p:spPr bwMode="auto">
          <a:xfrm>
            <a:off x="6948264" y="5085184"/>
            <a:ext cx="1811838" cy="1357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5 Slayt Numarası Yer Tutucusu"/>
          <p:cNvSpPr>
            <a:spLocks noGrp="1"/>
          </p:cNvSpPr>
          <p:nvPr>
            <p:ph type="sldNum" sz="quarter" idx="15"/>
          </p:nvPr>
        </p:nvSpPr>
        <p:spPr>
          <a:xfrm>
            <a:off x="107504" y="6260746"/>
            <a:ext cx="642942" cy="476250"/>
          </a:xfrm>
        </p:spPr>
        <p:txBody>
          <a:bodyPr/>
          <a:lstStyle/>
          <a:p>
            <a:pPr algn="ctr"/>
            <a:fld id="{5C6896E4-35C4-4741-8A69-D49CDAA919B9}" type="slidenum">
              <a:rPr lang="tr-TR" smtClean="0">
                <a:solidFill>
                  <a:schemeClr val="accent3">
                    <a:lumMod val="40000"/>
                    <a:lumOff val="60000"/>
                  </a:schemeClr>
                </a:solidFill>
              </a:rPr>
              <a:pPr algn="ctr"/>
              <a:t>25</a:t>
            </a:fld>
            <a:r>
              <a:rPr lang="tr-TR" dirty="0" smtClean="0">
                <a:solidFill>
                  <a:schemeClr val="accent3">
                    <a:lumMod val="40000"/>
                    <a:lumOff val="60000"/>
                  </a:schemeClr>
                </a:solidFill>
              </a:rPr>
              <a:t>.</a:t>
            </a:r>
          </a:p>
          <a:p>
            <a:pPr algn="ctr"/>
            <a:r>
              <a:rPr lang="tr-TR" dirty="0" smtClean="0">
                <a:solidFill>
                  <a:schemeClr val="accent3">
                    <a:lumMod val="40000"/>
                    <a:lumOff val="60000"/>
                  </a:schemeClr>
                </a:solidFill>
              </a:rPr>
              <a:t>Sayfa</a:t>
            </a:r>
            <a:endParaRPr lang="tr-TR" dirty="0">
              <a:solidFill>
                <a:schemeClr val="accent3">
                  <a:lumMod val="40000"/>
                  <a:lumOff val="60000"/>
                </a:schemeClr>
              </a:solidFill>
            </a:endParaRPr>
          </a:p>
        </p:txBody>
      </p:sp>
      <p:sp>
        <p:nvSpPr>
          <p:cNvPr id="14" name="6 Veri Yer Tutucusu"/>
          <p:cNvSpPr txBox="1">
            <a:spLocks/>
          </p:cNvSpPr>
          <p:nvPr/>
        </p:nvSpPr>
        <p:spPr bwMode="auto">
          <a:xfrm>
            <a:off x="77579" y="5589240"/>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quarter" idx="1"/>
          </p:nvPr>
        </p:nvSpPr>
        <p:spPr>
          <a:xfrm>
            <a:off x="5436096" y="260648"/>
            <a:ext cx="3214710" cy="468534"/>
          </a:xfrm>
        </p:spPr>
        <p:txBody>
          <a:bodyPr/>
          <a:lstStyle/>
          <a:p>
            <a:pPr lvl="0" algn="r">
              <a:buNone/>
            </a:pPr>
            <a:r>
              <a:rPr lang="tr-TR" sz="1600" b="1" dirty="0" smtClean="0">
                <a:solidFill>
                  <a:srgbClr val="FFFFFF"/>
                </a:solidFill>
                <a:effectLst>
                  <a:outerShdw blurRad="38100" dist="38100" dir="2700000" algn="tl">
                    <a:srgbClr val="000000">
                      <a:alpha val="43137"/>
                    </a:srgbClr>
                  </a:outerShdw>
                </a:effectLst>
                <a:latin typeface="Agency FB" pitchFamily="34" charset="0"/>
              </a:rPr>
              <a:t>Ara Değer Bulma Yöntemleri</a:t>
            </a:r>
          </a:p>
          <a:p>
            <a:pPr>
              <a:buFont typeface="Wingdings" pitchFamily="2" charset="2"/>
              <a:buChar char="v"/>
            </a:pPr>
            <a:endParaRPr lang="tr-TR" sz="1600" b="1" dirty="0" smtClean="0">
              <a:solidFill>
                <a:srgbClr val="5F5F5F"/>
              </a:solidFill>
              <a:effectLst>
                <a:outerShdw blurRad="38100" dist="38100" dir="2700000" algn="tl">
                  <a:srgbClr val="000000">
                    <a:alpha val="43137"/>
                  </a:srgbClr>
                </a:outerShdw>
              </a:effectLst>
              <a:latin typeface="Agency FB" pitchFamily="34" charset="0"/>
            </a:endParaRPr>
          </a:p>
          <a:p>
            <a:pPr>
              <a:buNone/>
            </a:pPr>
            <a:endParaRPr lang="tr-TR" sz="1600" dirty="0" smtClean="0">
              <a:solidFill>
                <a:schemeClr val="bg1">
                  <a:lumMod val="40000"/>
                  <a:lumOff val="60000"/>
                </a:schemeClr>
              </a:solidFill>
              <a:effectLst>
                <a:outerShdw blurRad="38100" dist="38100" dir="2700000" algn="tl">
                  <a:srgbClr val="000000">
                    <a:alpha val="43137"/>
                  </a:srgbClr>
                </a:outerShdw>
              </a:effectLst>
            </a:endParaRPr>
          </a:p>
        </p:txBody>
      </p:sp>
      <p:sp>
        <p:nvSpPr>
          <p:cNvPr id="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3</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000" kern="0" dirty="0" smtClean="0">
                <a:solidFill>
                  <a:schemeClr val="accent1">
                    <a:lumMod val="40000"/>
                    <a:lumOff val="60000"/>
                  </a:schemeClr>
                </a:solidFill>
                <a:latin typeface="Arial Narrow" pitchFamily="34" charset="0"/>
                <a:ea typeface="+mj-ea"/>
                <a:cs typeface="+mj-cs"/>
              </a:rPr>
              <a:t>Sayısal Analiz</a:t>
            </a:r>
            <a:endParaRPr kumimoji="1" lang="tr-TR" sz="2000" kern="0" dirty="0">
              <a:solidFill>
                <a:schemeClr val="accent1">
                  <a:lumMod val="40000"/>
                  <a:lumOff val="60000"/>
                </a:schemeClr>
              </a:solidFill>
              <a:latin typeface="Arial Narrow" pitchFamily="34" charset="0"/>
              <a:ea typeface="+mj-ea"/>
              <a:cs typeface="+mj-cs"/>
            </a:endParaRPr>
          </a:p>
        </p:txBody>
      </p:sp>
      <p:sp>
        <p:nvSpPr>
          <p:cNvPr id="10" name="9 Dikdörtgen"/>
          <p:cNvSpPr/>
          <p:nvPr/>
        </p:nvSpPr>
        <p:spPr bwMode="auto">
          <a:xfrm>
            <a:off x="1285852" y="121442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476672"/>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4" name="13 Grup"/>
          <p:cNvGrpSpPr/>
          <p:nvPr/>
        </p:nvGrpSpPr>
        <p:grpSpPr>
          <a:xfrm>
            <a:off x="611560" y="1196752"/>
            <a:ext cx="7920880" cy="5184576"/>
            <a:chOff x="971600" y="1196752"/>
            <a:chExt cx="7448550" cy="4876801"/>
          </a:xfrm>
        </p:grpSpPr>
        <p:pic>
          <p:nvPicPr>
            <p:cNvPr id="50179" name="Picture 3"/>
            <p:cNvPicPr>
              <a:picLocks noChangeAspect="1" noChangeArrowheads="1"/>
            </p:cNvPicPr>
            <p:nvPr/>
          </p:nvPicPr>
          <p:blipFill>
            <a:blip r:embed="rId3" cstate="print"/>
            <a:srcRect/>
            <a:stretch>
              <a:fillRect/>
            </a:stretch>
          </p:blipFill>
          <p:spPr bwMode="auto">
            <a:xfrm>
              <a:off x="1062036" y="3482753"/>
              <a:ext cx="6418263" cy="25908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971600" y="1196752"/>
              <a:ext cx="7448550" cy="2143125"/>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971600" y="1214422"/>
            <a:ext cx="77153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15" name="14 Grup"/>
          <p:cNvGrpSpPr/>
          <p:nvPr/>
        </p:nvGrpSpPr>
        <p:grpSpPr>
          <a:xfrm>
            <a:off x="1015678" y="1309072"/>
            <a:ext cx="7300738" cy="4715496"/>
            <a:chOff x="1571604" y="1643050"/>
            <a:chExt cx="5643563" cy="4381518"/>
          </a:xfrm>
        </p:grpSpPr>
        <p:pic>
          <p:nvPicPr>
            <p:cNvPr id="51202" name="Picture 2"/>
            <p:cNvPicPr>
              <a:picLocks noChangeAspect="1" noChangeArrowheads="1"/>
            </p:cNvPicPr>
            <p:nvPr/>
          </p:nvPicPr>
          <p:blipFill>
            <a:blip r:embed="rId3" cstate="print"/>
            <a:srcRect/>
            <a:stretch>
              <a:fillRect/>
            </a:stretch>
          </p:blipFill>
          <p:spPr bwMode="auto">
            <a:xfrm>
              <a:off x="1571604" y="1643050"/>
              <a:ext cx="5629275" cy="1952625"/>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1643042" y="4214818"/>
              <a:ext cx="5572125" cy="1809750"/>
            </a:xfrm>
            <a:prstGeom prst="rect">
              <a:avLst/>
            </a:prstGeom>
            <a:noFill/>
            <a:ln w="9525">
              <a:noFill/>
              <a:miter lim="800000"/>
              <a:headEnd/>
              <a:tailEnd/>
            </a:ln>
          </p:spPr>
        </p:pic>
      </p:grpSp>
      <p:sp>
        <p:nvSpPr>
          <p:cNvPr id="13" name="2 İçerik Yer Tutucusu"/>
          <p:cNvSpPr txBox="1">
            <a:spLocks/>
          </p:cNvSpPr>
          <p:nvPr/>
        </p:nvSpPr>
        <p:spPr bwMode="white">
          <a:xfrm>
            <a:off x="5508104" y="116632"/>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2"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4</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4"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5</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87" y="1126948"/>
            <a:ext cx="4945109" cy="139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 y="2238265"/>
            <a:ext cx="6214960" cy="165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827087215"/>
      </p:ext>
    </p:extLst>
  </p:cSld>
  <p:clrMapOvr>
    <a:masterClrMapping/>
  </p:clrMapOvr>
  <p:transition>
    <p:pull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142453"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9" name="2 İçerik Yer Tutucusu"/>
          <p:cNvSpPr txBox="1">
            <a:spLocks/>
          </p:cNvSpPr>
          <p:nvPr/>
        </p:nvSpPr>
        <p:spPr bwMode="white">
          <a:xfrm>
            <a:off x="3801948" y="47298"/>
            <a:ext cx="5286412" cy="294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Eğri uydurma, </a:t>
            </a:r>
            <a:r>
              <a:rPr kumimoji="1" lang="tr-TR" sz="1200" b="1" i="0" u="none" strike="noStrike" kern="0" cap="none" spc="0" normalizeH="0" baseline="0" noProof="0" dirty="0" err="1"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aradeğer</a:t>
            </a:r>
            <a:r>
              <a:rPr kumimoji="1" lang="tr-TR" sz="12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 ve dış değer bulma yöntemleri</a:t>
            </a: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1" name="5 Slayt Numarası Yer Tutucusu"/>
          <p:cNvSpPr>
            <a:spLocks noGrp="1"/>
          </p:cNvSpPr>
          <p:nvPr>
            <p:ph type="sldNum" sz="quarter" idx="15"/>
          </p:nvPr>
        </p:nvSpPr>
        <p:spPr>
          <a:xfrm>
            <a:off x="178942" y="6121102"/>
            <a:ext cx="642942" cy="476250"/>
          </a:xfrm>
        </p:spPr>
        <p:txBody>
          <a:bodyPr/>
          <a:lstStyle/>
          <a:p>
            <a:pPr algn="ctr"/>
            <a:fld id="{5C6896E4-35C4-4741-8A69-D49CDAA919B9}" type="slidenum">
              <a:rPr lang="tr-TR" smtClean="0">
                <a:solidFill>
                  <a:schemeClr val="accent3">
                    <a:lumMod val="40000"/>
                    <a:lumOff val="60000"/>
                  </a:schemeClr>
                </a:solidFill>
              </a:rPr>
              <a:pPr algn="ctr"/>
              <a:t>6</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2" name="6 Veri Yer Tutucusu"/>
          <p:cNvSpPr txBox="1">
            <a:spLocks/>
          </p:cNvSpPr>
          <p:nvPr/>
        </p:nvSpPr>
        <p:spPr bwMode="auto">
          <a:xfrm>
            <a:off x="107504" y="5378346"/>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8.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20184"/>
            <a:ext cx="7939930" cy="532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2610509165"/>
      </p:ext>
    </p:extLst>
  </p:cSld>
  <p:clrMapOvr>
    <a:masterClrMapping/>
  </p:clrMapOvr>
  <p:transition>
    <p:pull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27 Yuvarlatılmış Dikdörtgen"/>
          <p:cNvSpPr/>
          <p:nvPr/>
        </p:nvSpPr>
        <p:spPr>
          <a:xfrm>
            <a:off x="6084168" y="5301208"/>
            <a:ext cx="792088" cy="720080"/>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9 Dikdörtgen"/>
          <p:cNvSpPr/>
          <p:nvPr/>
        </p:nvSpPr>
        <p:spPr bwMode="auto">
          <a:xfrm>
            <a:off x="1236104" y="1196752"/>
            <a:ext cx="7462612"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sp>
        <p:nvSpPr>
          <p:cNvPr id="15" name="2 İçerik Yer Tutucusu"/>
          <p:cNvSpPr txBox="1">
            <a:spLocks/>
          </p:cNvSpPr>
          <p:nvPr/>
        </p:nvSpPr>
        <p:spPr bwMode="white">
          <a:xfrm>
            <a:off x="5508104"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pic>
        <p:nvPicPr>
          <p:cNvPr id="22" name="Picture 4" descr="http://www.gtsav.gatech.edu/people/ffedele/cee3000/Fall08/CEE3000Fall08_files/matlab_logo.jpg"/>
          <p:cNvPicPr>
            <a:picLocks noChangeAspect="1" noChangeArrowheads="1"/>
          </p:cNvPicPr>
          <p:nvPr/>
        </p:nvPicPr>
        <p:blipFill>
          <a:blip r:embed="rId3" cstate="print"/>
          <a:srcRect/>
          <a:stretch>
            <a:fillRect/>
          </a:stretch>
        </p:blipFill>
        <p:spPr bwMode="auto">
          <a:xfrm>
            <a:off x="8001024" y="5643578"/>
            <a:ext cx="667519" cy="500066"/>
          </a:xfrm>
          <a:prstGeom prst="rect">
            <a:avLst/>
          </a:prstGeom>
          <a:ln>
            <a:noFill/>
          </a:ln>
          <a:effectLst>
            <a:softEdge rad="112500"/>
          </a:effectLst>
        </p:spPr>
      </p:pic>
      <p:sp>
        <p:nvSpPr>
          <p:cNvPr id="20"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7</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3"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grpSp>
        <p:nvGrpSpPr>
          <p:cNvPr id="27" name="26 Grup"/>
          <p:cNvGrpSpPr/>
          <p:nvPr/>
        </p:nvGrpSpPr>
        <p:grpSpPr>
          <a:xfrm>
            <a:off x="1043608" y="1130052"/>
            <a:ext cx="7572428" cy="5321010"/>
            <a:chOff x="1043608" y="1130052"/>
            <a:chExt cx="7572428" cy="5321010"/>
          </a:xfrm>
        </p:grpSpPr>
        <p:grpSp>
          <p:nvGrpSpPr>
            <p:cNvPr id="25" name="24 Grup"/>
            <p:cNvGrpSpPr/>
            <p:nvPr/>
          </p:nvGrpSpPr>
          <p:grpSpPr>
            <a:xfrm>
              <a:off x="1115046" y="3022038"/>
              <a:ext cx="7500990" cy="3429024"/>
              <a:chOff x="971030" y="3094046"/>
              <a:chExt cx="7500990" cy="3429024"/>
            </a:xfrm>
          </p:grpSpPr>
          <p:grpSp>
            <p:nvGrpSpPr>
              <p:cNvPr id="24" name="23 Grup"/>
              <p:cNvGrpSpPr/>
              <p:nvPr/>
            </p:nvGrpSpPr>
            <p:grpSpPr>
              <a:xfrm>
                <a:off x="971030" y="3094046"/>
                <a:ext cx="7500990" cy="3429024"/>
                <a:chOff x="1357290" y="3143248"/>
                <a:chExt cx="7500990" cy="3429024"/>
              </a:xfrm>
            </p:grpSpPr>
            <p:pic>
              <p:nvPicPr>
                <p:cNvPr id="52227" name="Picture 3"/>
                <p:cNvPicPr>
                  <a:picLocks noChangeAspect="1" noChangeArrowheads="1"/>
                </p:cNvPicPr>
                <p:nvPr/>
              </p:nvPicPr>
              <p:blipFill>
                <a:blip r:embed="rId4" cstate="print"/>
                <a:srcRect/>
                <a:stretch>
                  <a:fillRect/>
                </a:stretch>
              </p:blipFill>
              <p:spPr bwMode="auto">
                <a:xfrm>
                  <a:off x="1357290" y="3145212"/>
                  <a:ext cx="5638800" cy="352425"/>
                </a:xfrm>
                <a:prstGeom prst="rect">
                  <a:avLst/>
                </a:prstGeom>
                <a:noFill/>
                <a:ln w="9525">
                  <a:noFill/>
                  <a:miter lim="800000"/>
                  <a:headEnd/>
                  <a:tailEnd/>
                </a:ln>
              </p:spPr>
            </p:pic>
            <p:pic>
              <p:nvPicPr>
                <p:cNvPr id="52229" name="Picture 5"/>
                <p:cNvPicPr>
                  <a:picLocks noChangeAspect="1" noChangeArrowheads="1"/>
                </p:cNvPicPr>
                <p:nvPr/>
              </p:nvPicPr>
              <p:blipFill>
                <a:blip r:embed="rId5" cstate="print"/>
                <a:srcRect/>
                <a:stretch>
                  <a:fillRect/>
                </a:stretch>
              </p:blipFill>
              <p:spPr bwMode="auto">
                <a:xfrm>
                  <a:off x="1357290" y="3500438"/>
                  <a:ext cx="5429288" cy="3071834"/>
                </a:xfrm>
                <a:prstGeom prst="rect">
                  <a:avLst/>
                </a:prstGeom>
                <a:noFill/>
                <a:ln w="9525">
                  <a:noFill/>
                  <a:miter lim="800000"/>
                  <a:headEnd/>
                  <a:tailEnd/>
                </a:ln>
              </p:spPr>
            </p:pic>
            <p:pic>
              <p:nvPicPr>
                <p:cNvPr id="52228" name="Picture 4"/>
                <p:cNvPicPr>
                  <a:picLocks noChangeAspect="1" noChangeArrowheads="1"/>
                </p:cNvPicPr>
                <p:nvPr/>
              </p:nvPicPr>
              <p:blipFill>
                <a:blip r:embed="rId6" cstate="print"/>
                <a:srcRect/>
                <a:stretch>
                  <a:fillRect/>
                </a:stretch>
              </p:blipFill>
              <p:spPr bwMode="auto">
                <a:xfrm>
                  <a:off x="7143768" y="3143248"/>
                  <a:ext cx="1714512" cy="928694"/>
                </a:xfrm>
                <a:prstGeom prst="rect">
                  <a:avLst/>
                </a:prstGeom>
                <a:noFill/>
                <a:ln w="9525">
                  <a:noFill/>
                  <a:miter lim="800000"/>
                  <a:headEnd/>
                  <a:tailEnd/>
                </a:ln>
              </p:spPr>
            </p:pic>
            <p:grpSp>
              <p:nvGrpSpPr>
                <p:cNvPr id="19" name="18 Grup"/>
                <p:cNvGrpSpPr/>
                <p:nvPr/>
              </p:nvGrpSpPr>
              <p:grpSpPr>
                <a:xfrm>
                  <a:off x="6215074" y="4214818"/>
                  <a:ext cx="2643206" cy="2000264"/>
                  <a:chOff x="6286512" y="2071678"/>
                  <a:chExt cx="2643206" cy="2000264"/>
                </a:xfrm>
              </p:grpSpPr>
              <p:sp>
                <p:nvSpPr>
                  <p:cNvPr id="17" name="16 Dikdörtgen"/>
                  <p:cNvSpPr/>
                  <p:nvPr/>
                </p:nvSpPr>
                <p:spPr bwMode="auto">
                  <a:xfrm>
                    <a:off x="6286512" y="2071678"/>
                    <a:ext cx="2643206" cy="2000264"/>
                  </a:xfrm>
                  <a:prstGeom prst="rect">
                    <a:avLst/>
                  </a:prstGeom>
                  <a:gradFill flip="none" rotWithShape="1">
                    <a:gsLst>
                      <a:gs pos="0">
                        <a:schemeClr val="accent1">
                          <a:tint val="66000"/>
                          <a:satMod val="160000"/>
                          <a:alpha val="39000"/>
                        </a:schemeClr>
                      </a:gs>
                      <a:gs pos="50000">
                        <a:schemeClr val="accent1">
                          <a:tint val="44500"/>
                          <a:satMod val="160000"/>
                        </a:schemeClr>
                      </a:gs>
                      <a:gs pos="100000">
                        <a:schemeClr val="accent1">
                          <a:tint val="23500"/>
                          <a:satMod val="160000"/>
                        </a:schemeClr>
                      </a:gs>
                    </a:gsLst>
                    <a:lin ang="1620000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tr-TR" sz="1100" b="0" i="0" u="none" strike="noStrike" cap="none" normalizeH="0" baseline="0" dirty="0" smtClean="0">
                        <a:ln>
                          <a:noFill/>
                        </a:ln>
                        <a:solidFill>
                          <a:schemeClr val="tx1"/>
                        </a:solidFill>
                        <a:effectLst/>
                        <a:latin typeface="Times New Roman" pitchFamily="18" charset="0"/>
                      </a:rPr>
                      <a:t>Fonksiyonların</a:t>
                    </a:r>
                    <a:r>
                      <a:rPr kumimoji="0" lang="tr-TR" sz="1100" b="0" i="0" u="none" strike="noStrike" cap="none" normalizeH="0" dirty="0" smtClean="0">
                        <a:ln>
                          <a:noFill/>
                        </a:ln>
                        <a:solidFill>
                          <a:schemeClr val="tx1"/>
                        </a:solidFill>
                        <a:effectLst/>
                        <a:latin typeface="Times New Roman" pitchFamily="18" charset="0"/>
                      </a:rPr>
                      <a:t> katsayıları  </a:t>
                    </a:r>
                    <a:endParaRPr kumimoji="0" lang="tr-TR" sz="1100" b="0" i="0" u="none" strike="noStrike" cap="none" normalizeH="0" baseline="0" dirty="0" smtClean="0">
                      <a:ln>
                        <a:noFill/>
                      </a:ln>
                      <a:solidFill>
                        <a:schemeClr val="tx1"/>
                      </a:solidFill>
                      <a:effectLst/>
                      <a:latin typeface="Times New Roman" pitchFamily="18" charset="0"/>
                    </a:endParaRPr>
                  </a:p>
                </p:txBody>
              </p:sp>
              <p:pic>
                <p:nvPicPr>
                  <p:cNvPr id="18" name="Picture 3"/>
                  <p:cNvPicPr>
                    <a:picLocks noChangeAspect="1" noChangeArrowheads="1"/>
                  </p:cNvPicPr>
                  <p:nvPr/>
                </p:nvPicPr>
                <p:blipFill>
                  <a:blip r:embed="rId7" cstate="print"/>
                  <a:srcRect/>
                  <a:stretch>
                    <a:fillRect/>
                  </a:stretch>
                </p:blipFill>
                <p:spPr bwMode="auto">
                  <a:xfrm>
                    <a:off x="6441075" y="2326203"/>
                    <a:ext cx="2330069" cy="1674301"/>
                  </a:xfrm>
                  <a:prstGeom prst="rect">
                    <a:avLst/>
                  </a:prstGeom>
                  <a:ln>
                    <a:noFill/>
                  </a:ln>
                  <a:effectLst>
                    <a:outerShdw blurRad="292100" dist="139700" dir="2700000" algn="tl" rotWithShape="0">
                      <a:srgbClr val="333333">
                        <a:alpha val="65000"/>
                      </a:srgbClr>
                    </a:outerShdw>
                  </a:effectLst>
                </p:spPr>
              </p:pic>
            </p:grpSp>
          </p:grpSp>
          <p:sp>
            <p:nvSpPr>
              <p:cNvPr id="21" name="20 Yukarı Bükülü Ok"/>
              <p:cNvSpPr/>
              <p:nvPr/>
            </p:nvSpPr>
            <p:spPr bwMode="auto">
              <a:xfrm flipH="1" flipV="1">
                <a:off x="5436096" y="5715016"/>
                <a:ext cx="500066" cy="428628"/>
              </a:xfrm>
              <a:prstGeom prst="bentUpArrow">
                <a:avLst/>
              </a:prstGeom>
              <a:solidFill>
                <a:schemeClr val="accent1">
                  <a:alpha val="61000"/>
                </a:schemeClr>
              </a:solidFill>
              <a:ln w="9525" cap="flat" cmpd="sng" algn="ctr">
                <a:solidFill>
                  <a:schemeClr val="tx1">
                    <a:lumMod val="10000"/>
                    <a:lumOff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tr-TR" sz="2400" b="0" i="0" u="none" strike="noStrike" cap="none" normalizeH="0" baseline="0" smtClean="0">
                  <a:ln>
                    <a:noFill/>
                  </a:ln>
                  <a:solidFill>
                    <a:schemeClr val="tx1"/>
                  </a:solidFill>
                  <a:effectLst/>
                  <a:latin typeface="Times New Roman" pitchFamily="18" charset="0"/>
                </a:endParaRPr>
              </a:p>
            </p:txBody>
          </p:sp>
        </p:grpSp>
        <p:pic>
          <p:nvPicPr>
            <p:cNvPr id="26" name="Picture 2"/>
            <p:cNvPicPr>
              <a:picLocks noChangeAspect="1" noChangeArrowheads="1"/>
            </p:cNvPicPr>
            <p:nvPr/>
          </p:nvPicPr>
          <p:blipFill>
            <a:blip r:embed="rId8" cstate="print"/>
            <a:srcRect/>
            <a:stretch>
              <a:fillRect/>
            </a:stretch>
          </p:blipFill>
          <p:spPr bwMode="auto">
            <a:xfrm>
              <a:off x="1043608" y="1130052"/>
              <a:ext cx="7334250" cy="1866900"/>
            </a:xfrm>
            <a:prstGeom prst="rect">
              <a:avLst/>
            </a:prstGeom>
            <a:noFill/>
            <a:ln w="9525">
              <a:noFill/>
              <a:miter lim="800000"/>
              <a:headEnd/>
              <a:tailEnd/>
            </a:ln>
          </p:spPr>
        </p:pic>
      </p:grpSp>
    </p:spTree>
  </p:cSld>
  <p:clrMapOvr>
    <a:masterClrMapping/>
  </p:clrMapOvr>
  <p:transition>
    <p:pull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1" name="2 İçerik Yer Tutucusu"/>
          <p:cNvSpPr txBox="1">
            <a:spLocks/>
          </p:cNvSpPr>
          <p:nvPr/>
        </p:nvSpPr>
        <p:spPr bwMode="white">
          <a:xfrm>
            <a:off x="251520" y="548680"/>
            <a:ext cx="485778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Polinom</a:t>
            </a:r>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t>
            </a:r>
            <a:r>
              <a:rPr kumimoji="1" lang="tr-TR" sz="1600" b="1" kern="0" dirty="0" err="1" smtClean="0">
                <a:solidFill>
                  <a:srgbClr val="5F5F5F"/>
                </a:solidFill>
                <a:effectLst>
                  <a:outerShdw blurRad="38100" dist="38100" dir="2700000" algn="tl">
                    <a:srgbClr val="000000">
                      <a:alpha val="43137"/>
                    </a:srgbClr>
                  </a:outerShdw>
                </a:effectLst>
                <a:latin typeface="Agency FB" pitchFamily="34" charset="0"/>
              </a:rPr>
              <a:t>Enterpolasyonu</a:t>
            </a:r>
            <a:endParaRPr kumimoji="1" lang="tr-TR" sz="1600" b="1" kern="0" dirty="0" smtClean="0">
              <a:solidFill>
                <a:srgbClr val="5F5F5F"/>
              </a:solidFill>
              <a:effectLst>
                <a:outerShdw blurRad="38100" dist="38100" dir="2700000" algn="tl">
                  <a:srgbClr val="000000">
                    <a:alpha val="43137"/>
                  </a:srgbClr>
                </a:outerShdw>
              </a:effectLst>
              <a:latin typeface="Agency FB" pitchFamily="34" charset="0"/>
            </a:endParaRPr>
          </a:p>
          <a:p>
            <a:r>
              <a:rPr kumimoji="1" lang="tr-TR" sz="1600" b="1" kern="0" dirty="0" smtClean="0">
                <a:solidFill>
                  <a:srgbClr val="5F5F5F"/>
                </a:solidFill>
                <a:effectLst>
                  <a:outerShdw blurRad="38100" dist="38100" dir="2700000" algn="tl">
                    <a:srgbClr val="000000">
                      <a:alpha val="43137"/>
                    </a:srgbClr>
                  </a:outerShdw>
                </a:effectLst>
                <a:latin typeface="Agency FB" pitchFamily="34" charset="0"/>
              </a:rPr>
              <a:t> (Ara Değer Bulma)</a:t>
            </a:r>
            <a:endParaRPr lang="tr-TR" sz="1600" dirty="0" smtClean="0"/>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grpSp>
        <p:nvGrpSpPr>
          <p:cNvPr id="20" name="19 Grup"/>
          <p:cNvGrpSpPr/>
          <p:nvPr/>
        </p:nvGrpSpPr>
        <p:grpSpPr>
          <a:xfrm>
            <a:off x="971600" y="1268760"/>
            <a:ext cx="7520897" cy="5191150"/>
            <a:chOff x="1428728" y="1357298"/>
            <a:chExt cx="7520897" cy="5191150"/>
          </a:xfrm>
        </p:grpSpPr>
        <p:pic>
          <p:nvPicPr>
            <p:cNvPr id="53250" name="Picture 2"/>
            <p:cNvPicPr>
              <a:picLocks noChangeAspect="1" noChangeArrowheads="1"/>
            </p:cNvPicPr>
            <p:nvPr/>
          </p:nvPicPr>
          <p:blipFill>
            <a:blip r:embed="rId3" cstate="print"/>
            <a:srcRect/>
            <a:stretch>
              <a:fillRect/>
            </a:stretch>
          </p:blipFill>
          <p:spPr bwMode="auto">
            <a:xfrm>
              <a:off x="1428728" y="1357298"/>
              <a:ext cx="7500990" cy="511336"/>
            </a:xfrm>
            <a:prstGeom prst="rect">
              <a:avLst/>
            </a:prstGeom>
            <a:noFill/>
            <a:ln w="9525">
              <a:noFill/>
              <a:miter lim="800000"/>
              <a:headEnd/>
              <a:tailEnd/>
            </a:ln>
          </p:spPr>
        </p:pic>
        <p:pic>
          <p:nvPicPr>
            <p:cNvPr id="53251" name="Picture 3"/>
            <p:cNvPicPr>
              <a:picLocks noChangeAspect="1" noChangeArrowheads="1"/>
            </p:cNvPicPr>
            <p:nvPr/>
          </p:nvPicPr>
          <p:blipFill>
            <a:blip r:embed="rId4" cstate="print"/>
            <a:srcRect/>
            <a:stretch>
              <a:fillRect/>
            </a:stretch>
          </p:blipFill>
          <p:spPr bwMode="auto">
            <a:xfrm>
              <a:off x="1428728" y="1857364"/>
              <a:ext cx="3676650" cy="295275"/>
            </a:xfrm>
            <a:prstGeom prst="rect">
              <a:avLst/>
            </a:prstGeom>
            <a:noFill/>
            <a:ln w="9525">
              <a:noFill/>
              <a:miter lim="800000"/>
              <a:headEnd/>
              <a:tailEnd/>
            </a:ln>
          </p:spPr>
        </p:pic>
        <p:pic>
          <p:nvPicPr>
            <p:cNvPr id="53252" name="Picture 4"/>
            <p:cNvPicPr>
              <a:picLocks noChangeAspect="1" noChangeArrowheads="1"/>
            </p:cNvPicPr>
            <p:nvPr/>
          </p:nvPicPr>
          <p:blipFill>
            <a:blip r:embed="rId5" cstate="print"/>
            <a:srcRect/>
            <a:stretch>
              <a:fillRect/>
            </a:stretch>
          </p:blipFill>
          <p:spPr bwMode="auto">
            <a:xfrm>
              <a:off x="1428728" y="2214554"/>
              <a:ext cx="3508527" cy="2500330"/>
            </a:xfrm>
            <a:prstGeom prst="rect">
              <a:avLst/>
            </a:prstGeom>
            <a:noFill/>
            <a:ln w="9525">
              <a:noFill/>
              <a:miter lim="800000"/>
              <a:headEnd/>
              <a:tailEnd/>
            </a:ln>
          </p:spPr>
        </p:pic>
        <p:pic>
          <p:nvPicPr>
            <p:cNvPr id="53253" name="Picture 5"/>
            <p:cNvPicPr>
              <a:picLocks noChangeAspect="1" noChangeArrowheads="1"/>
            </p:cNvPicPr>
            <p:nvPr/>
          </p:nvPicPr>
          <p:blipFill>
            <a:blip r:embed="rId6" cstate="print"/>
            <a:srcRect/>
            <a:stretch>
              <a:fillRect/>
            </a:stretch>
          </p:blipFill>
          <p:spPr bwMode="auto">
            <a:xfrm>
              <a:off x="5143504" y="2786058"/>
              <a:ext cx="3590925" cy="1019175"/>
            </a:xfrm>
            <a:prstGeom prst="rect">
              <a:avLst/>
            </a:prstGeom>
            <a:noFill/>
            <a:ln w="9525">
              <a:noFill/>
              <a:miter lim="800000"/>
              <a:headEnd/>
              <a:tailEnd/>
            </a:ln>
          </p:spPr>
        </p:pic>
        <p:pic>
          <p:nvPicPr>
            <p:cNvPr id="53254" name="Picture 6"/>
            <p:cNvPicPr>
              <a:picLocks noChangeAspect="1" noChangeArrowheads="1"/>
            </p:cNvPicPr>
            <p:nvPr/>
          </p:nvPicPr>
          <p:blipFill>
            <a:blip r:embed="rId7" cstate="print"/>
            <a:srcRect/>
            <a:stretch>
              <a:fillRect/>
            </a:stretch>
          </p:blipFill>
          <p:spPr bwMode="auto">
            <a:xfrm>
              <a:off x="5429257" y="4068824"/>
              <a:ext cx="3520368" cy="2479624"/>
            </a:xfrm>
            <a:prstGeom prst="rect">
              <a:avLst/>
            </a:prstGeom>
            <a:noFill/>
            <a:ln w="9525">
              <a:noFill/>
              <a:miter lim="800000"/>
              <a:headEnd/>
              <a:tailEnd/>
            </a:ln>
          </p:spPr>
        </p:pic>
        <p:pic>
          <p:nvPicPr>
            <p:cNvPr id="53255" name="Picture 7"/>
            <p:cNvPicPr>
              <a:picLocks noChangeAspect="1" noChangeArrowheads="1"/>
            </p:cNvPicPr>
            <p:nvPr/>
          </p:nvPicPr>
          <p:blipFill>
            <a:blip r:embed="rId8" cstate="print"/>
            <a:srcRect/>
            <a:stretch>
              <a:fillRect/>
            </a:stretch>
          </p:blipFill>
          <p:spPr bwMode="auto">
            <a:xfrm>
              <a:off x="2143108" y="5214950"/>
              <a:ext cx="3152775" cy="781050"/>
            </a:xfrm>
            <a:prstGeom prst="rect">
              <a:avLst/>
            </a:prstGeom>
            <a:noFill/>
            <a:ln w="9525">
              <a:noFill/>
              <a:miter lim="800000"/>
              <a:headEnd/>
              <a:tailEnd/>
            </a:ln>
          </p:spPr>
        </p:pic>
      </p:grpSp>
      <p:sp>
        <p:nvSpPr>
          <p:cNvPr id="18"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6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6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6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26"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8</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2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1 Başlık"/>
          <p:cNvSpPr txBox="1">
            <a:spLocks/>
          </p:cNvSpPr>
          <p:nvPr/>
        </p:nvSpPr>
        <p:spPr bwMode="auto">
          <a:xfrm>
            <a:off x="-32" y="-24"/>
            <a:ext cx="7381875" cy="4905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tr-TR" sz="2400" b="0" i="0" u="none" strike="noStrike" kern="0" cap="none" spc="0" normalizeH="0" baseline="0" noProof="0" dirty="0" smtClean="0">
                <a:ln>
                  <a:noFill/>
                </a:ln>
                <a:solidFill>
                  <a:schemeClr val="accent3">
                    <a:lumMod val="40000"/>
                    <a:lumOff val="60000"/>
                  </a:schemeClr>
                </a:solidFill>
                <a:uLnTx/>
                <a:uFillTx/>
                <a:latin typeface="Harrington" pitchFamily="82" charset="0"/>
                <a:ea typeface="+mj-ea"/>
                <a:cs typeface="+mj-cs"/>
              </a:rPr>
              <a:t>Sayısal Analiz</a:t>
            </a:r>
            <a:endParaRPr kumimoji="1" lang="tr-TR" sz="2400" b="0" i="0" u="none" strike="noStrike" kern="0" cap="none" spc="0" normalizeH="0" baseline="0" noProof="0" dirty="0">
              <a:ln>
                <a:noFill/>
              </a:ln>
              <a:solidFill>
                <a:schemeClr val="accent3">
                  <a:lumMod val="40000"/>
                  <a:lumOff val="60000"/>
                </a:schemeClr>
              </a:solidFill>
              <a:uLnTx/>
              <a:uFillTx/>
              <a:latin typeface="+mj-lt"/>
              <a:ea typeface="+mj-ea"/>
              <a:cs typeface="+mj-cs"/>
            </a:endParaRPr>
          </a:p>
        </p:txBody>
      </p:sp>
      <p:sp>
        <p:nvSpPr>
          <p:cNvPr id="10" name="9 Dikdörtgen"/>
          <p:cNvSpPr/>
          <p:nvPr/>
        </p:nvSpPr>
        <p:spPr bwMode="auto">
          <a:xfrm>
            <a:off x="1285852" y="1214422"/>
            <a:ext cx="7390604" cy="5357850"/>
          </a:xfrm>
          <a:prstGeom prst="rect">
            <a:avLst/>
          </a:prstGeom>
          <a:solidFill>
            <a:srgbClr val="FFFFFF"/>
          </a:solidFill>
          <a:ln w="9525" cap="flat" cmpd="sng" algn="ctr">
            <a:solidFill>
              <a:srgbClr val="F8F8F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endParaRPr lang="tr-TR" sz="1600" smtClean="0"/>
          </a:p>
          <a:p>
            <a:pPr marL="0" lvl="1"/>
            <a:endParaRPr lang="tr-TR"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tr-TR" sz="1050" b="0" i="0" u="none" strike="noStrike" cap="none" normalizeH="0" baseline="0" dirty="0" smtClean="0">
              <a:ln>
                <a:noFill/>
              </a:ln>
              <a:solidFill>
                <a:schemeClr val="tx1"/>
              </a:solidFill>
              <a:effectLst/>
              <a:latin typeface="+mn-lt"/>
            </a:endParaRPr>
          </a:p>
        </p:txBody>
      </p:sp>
      <p:sp>
        <p:nvSpPr>
          <p:cNvPr id="14" name="2 İçerik Yer Tutucusu"/>
          <p:cNvSpPr txBox="1">
            <a:spLocks/>
          </p:cNvSpPr>
          <p:nvPr/>
        </p:nvSpPr>
        <p:spPr bwMode="white">
          <a:xfrm>
            <a:off x="179512" y="476672"/>
            <a:ext cx="5976664"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1" hangingPunct="1">
              <a:spcBef>
                <a:spcPct val="20000"/>
              </a:spcBef>
              <a:buClr>
                <a:srgbClr val="3C605F"/>
              </a:buClr>
              <a:buSzPct val="75000"/>
            </a:pPr>
            <a:r>
              <a:rPr kumimoji="1" lang="tr-TR" sz="1800" b="1" kern="0" dirty="0" smtClean="0">
                <a:solidFill>
                  <a:srgbClr val="5F5F5F"/>
                </a:solidFill>
                <a:effectLst>
                  <a:outerShdw blurRad="38100" dist="38100" dir="2700000" algn="tl">
                    <a:srgbClr val="000000">
                      <a:alpha val="43137"/>
                    </a:srgbClr>
                  </a:outerShdw>
                </a:effectLst>
                <a:latin typeface="Agency FB" pitchFamily="34" charset="0"/>
              </a:rPr>
              <a:t>Birinci Dereceden Polinom Enterpolasyonu (Doğrusal Enterpolasyon)</a:t>
            </a:r>
          </a:p>
          <a:p>
            <a:pPr marL="342900" lvl="0" indent="-342900" eaLnBrk="1" hangingPunct="1">
              <a:spcBef>
                <a:spcPct val="20000"/>
              </a:spcBef>
              <a:buClr>
                <a:srgbClr val="3C605F"/>
              </a:buClr>
              <a:buSzPct val="75000"/>
            </a:pPr>
            <a:endParaRPr kumimoji="1" lang="tr-TR" sz="1800" b="1" kern="0" dirty="0" smtClean="0">
              <a:solidFill>
                <a:srgbClr val="5F5F5F"/>
              </a:solidFill>
              <a:effectLst>
                <a:outerShdw blurRad="38100" dist="38100" dir="2700000" algn="tl">
                  <a:srgbClr val="000000">
                    <a:alpha val="43137"/>
                  </a:srgbClr>
                </a:outerShdw>
              </a:effectLst>
              <a:latin typeface="Agency FB" pitchFamily="34" charset="0"/>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a:p>
            <a:pPr marL="342900" marR="0" lvl="0" indent="-342900"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800" b="0"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mn-lt"/>
              <a:ea typeface="+mn-ea"/>
              <a:cs typeface="+mn-cs"/>
            </a:endParaRPr>
          </a:p>
        </p:txBody>
      </p:sp>
      <p:pic>
        <p:nvPicPr>
          <p:cNvPr id="31746" name="Picture 2"/>
          <p:cNvPicPr>
            <a:picLocks noChangeAspect="1" noChangeArrowheads="1"/>
          </p:cNvPicPr>
          <p:nvPr/>
        </p:nvPicPr>
        <p:blipFill>
          <a:blip r:embed="rId3" cstate="print"/>
          <a:srcRect/>
          <a:stretch>
            <a:fillRect/>
          </a:stretch>
        </p:blipFill>
        <p:spPr bwMode="auto">
          <a:xfrm>
            <a:off x="7929586" y="3571876"/>
            <a:ext cx="742950" cy="238125"/>
          </a:xfrm>
          <a:prstGeom prst="rect">
            <a:avLst/>
          </a:prstGeom>
          <a:noFill/>
          <a:ln w="9525">
            <a:noFill/>
            <a:miter lim="800000"/>
            <a:headEnd/>
            <a:tailEnd/>
          </a:ln>
        </p:spPr>
      </p:pic>
      <p:grpSp>
        <p:nvGrpSpPr>
          <p:cNvPr id="18" name="17 Grup"/>
          <p:cNvGrpSpPr/>
          <p:nvPr/>
        </p:nvGrpSpPr>
        <p:grpSpPr>
          <a:xfrm>
            <a:off x="827584" y="1052736"/>
            <a:ext cx="7630095" cy="5261289"/>
            <a:chOff x="1334132" y="1239545"/>
            <a:chExt cx="7630095" cy="5261289"/>
          </a:xfrm>
        </p:grpSpPr>
        <p:pic>
          <p:nvPicPr>
            <p:cNvPr id="31745" name="Picture 1"/>
            <p:cNvPicPr>
              <a:picLocks noChangeAspect="1" noChangeArrowheads="1"/>
            </p:cNvPicPr>
            <p:nvPr/>
          </p:nvPicPr>
          <p:blipFill>
            <a:blip r:embed="rId4" cstate="print"/>
            <a:srcRect/>
            <a:stretch>
              <a:fillRect/>
            </a:stretch>
          </p:blipFill>
          <p:spPr bwMode="auto">
            <a:xfrm>
              <a:off x="1334132" y="1239545"/>
              <a:ext cx="7630095" cy="2760960"/>
            </a:xfrm>
            <a:prstGeom prst="rect">
              <a:avLst/>
            </a:prstGeom>
            <a:noFill/>
            <a:ln w="9525">
              <a:noFill/>
              <a:miter lim="800000"/>
              <a:headEnd/>
              <a:tailEnd/>
            </a:ln>
          </p:spPr>
        </p:pic>
        <p:pic>
          <p:nvPicPr>
            <p:cNvPr id="31747" name="Picture 3"/>
            <p:cNvPicPr>
              <a:picLocks noChangeAspect="1" noChangeArrowheads="1"/>
            </p:cNvPicPr>
            <p:nvPr/>
          </p:nvPicPr>
          <p:blipFill>
            <a:blip r:embed="rId5" cstate="print"/>
            <a:srcRect/>
            <a:stretch>
              <a:fillRect/>
            </a:stretch>
          </p:blipFill>
          <p:spPr bwMode="auto">
            <a:xfrm>
              <a:off x="1437103" y="3968972"/>
              <a:ext cx="7492616" cy="1311246"/>
            </a:xfrm>
            <a:prstGeom prst="rect">
              <a:avLst/>
            </a:prstGeom>
            <a:noFill/>
            <a:ln w="9525">
              <a:noFill/>
              <a:miter lim="800000"/>
              <a:headEnd/>
              <a:tailEnd/>
            </a:ln>
          </p:spPr>
        </p:pic>
        <p:pic>
          <p:nvPicPr>
            <p:cNvPr id="31748" name="Picture 4"/>
            <p:cNvPicPr>
              <a:picLocks noChangeAspect="1" noChangeArrowheads="1"/>
            </p:cNvPicPr>
            <p:nvPr/>
          </p:nvPicPr>
          <p:blipFill>
            <a:blip r:embed="rId6" cstate="print"/>
            <a:srcRect/>
            <a:stretch>
              <a:fillRect/>
            </a:stretch>
          </p:blipFill>
          <p:spPr bwMode="auto">
            <a:xfrm>
              <a:off x="1428728" y="5366200"/>
              <a:ext cx="1657350" cy="257175"/>
            </a:xfrm>
            <a:prstGeom prst="rect">
              <a:avLst/>
            </a:prstGeom>
            <a:noFill/>
            <a:ln w="9525">
              <a:noFill/>
              <a:miter lim="800000"/>
              <a:headEnd/>
              <a:tailEnd/>
            </a:ln>
          </p:spPr>
        </p:pic>
        <p:pic>
          <p:nvPicPr>
            <p:cNvPr id="31749" name="Picture 5"/>
            <p:cNvPicPr>
              <a:picLocks noChangeAspect="1" noChangeArrowheads="1"/>
            </p:cNvPicPr>
            <p:nvPr/>
          </p:nvPicPr>
          <p:blipFill>
            <a:blip r:embed="rId7" cstate="print"/>
            <a:srcRect/>
            <a:stretch>
              <a:fillRect/>
            </a:stretch>
          </p:blipFill>
          <p:spPr bwMode="auto">
            <a:xfrm>
              <a:off x="2428860" y="5738834"/>
              <a:ext cx="6361113" cy="762000"/>
            </a:xfrm>
            <a:prstGeom prst="rect">
              <a:avLst/>
            </a:prstGeom>
            <a:noFill/>
            <a:ln w="9525">
              <a:noFill/>
              <a:miter lim="800000"/>
              <a:headEnd/>
              <a:tailEnd/>
            </a:ln>
          </p:spPr>
        </p:pic>
      </p:grpSp>
      <p:sp>
        <p:nvSpPr>
          <p:cNvPr id="16" name="2 İçerik Yer Tutucusu"/>
          <p:cNvSpPr txBox="1">
            <a:spLocks/>
          </p:cNvSpPr>
          <p:nvPr/>
        </p:nvSpPr>
        <p:spPr bwMode="white">
          <a:xfrm>
            <a:off x="5436096" y="188640"/>
            <a:ext cx="3214710" cy="4685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r"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r>
              <a:rPr kumimoji="1" lang="tr-TR"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Agency FB" pitchFamily="34" charset="0"/>
                <a:ea typeface="+mn-ea"/>
                <a:cs typeface="+mn-cs"/>
              </a:rPr>
              <a:t>Ara Değer Bulma Yöntemleri</a:t>
            </a: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Char char="v"/>
              <a:tabLst/>
              <a:defRPr/>
            </a:pPr>
            <a:endParaRPr kumimoji="1" lang="tr-TR" sz="1400" b="1" i="0" u="none" strike="noStrike" kern="0" cap="none" spc="0" normalizeH="0" baseline="0" noProof="0" dirty="0" smtClean="0">
              <a:ln>
                <a:noFill/>
              </a:ln>
              <a:solidFill>
                <a:srgbClr val="5F5F5F"/>
              </a:solidFill>
              <a:effectLst>
                <a:outerShdw blurRad="38100" dist="38100" dir="2700000" algn="tl">
                  <a:srgbClr val="000000">
                    <a:alpha val="43137"/>
                  </a:srgbClr>
                </a:outerShdw>
              </a:effectLst>
              <a:uLnTx/>
              <a:uFillTx/>
              <a:latin typeface="Agency FB" pitchFamily="34" charset="0"/>
              <a:ea typeface="+mn-ea"/>
              <a:cs typeface="+mn-cs"/>
            </a:endParaRPr>
          </a:p>
          <a:p>
            <a:pPr marL="342900" marR="0" lvl="0" indent="-342900" algn="l" defTabSz="914400" rtl="0" eaLnBrk="1" fontAlgn="base" latinLnBrk="0" hangingPunct="1">
              <a:lnSpc>
                <a:spcPct val="100000"/>
              </a:lnSpc>
              <a:spcBef>
                <a:spcPct val="20000"/>
              </a:spcBef>
              <a:spcAft>
                <a:spcPct val="0"/>
              </a:spcAft>
              <a:buClr>
                <a:srgbClr val="3C605F"/>
              </a:buClr>
              <a:buSzPct val="75000"/>
              <a:buFont typeface="Wingdings" pitchFamily="2" charset="2"/>
              <a:buNone/>
              <a:tabLst/>
              <a:defRPr/>
            </a:pPr>
            <a:endParaRPr kumimoji="1" lang="tr-TR" sz="1400" b="0" i="0" u="none" strike="noStrike" kern="0" cap="none" spc="0" normalizeH="0" baseline="0" noProof="0" dirty="0" smtClean="0">
              <a:ln>
                <a:noFill/>
              </a:ln>
              <a:solidFill>
                <a:schemeClr val="bg1">
                  <a:lumMod val="40000"/>
                  <a:lumOff val="60000"/>
                </a:schemeClr>
              </a:solidFill>
              <a:effectLst>
                <a:outerShdw blurRad="38100" dist="38100" dir="2700000" algn="tl">
                  <a:srgbClr val="000000">
                    <a:alpha val="43137"/>
                  </a:srgbClr>
                </a:outerShdw>
              </a:effectLst>
              <a:uLnTx/>
              <a:uFillTx/>
              <a:latin typeface="+mn-lt"/>
              <a:ea typeface="+mn-ea"/>
              <a:cs typeface="+mn-cs"/>
            </a:endParaRPr>
          </a:p>
        </p:txBody>
      </p:sp>
      <p:sp>
        <p:nvSpPr>
          <p:cNvPr id="15" name="5 Slayt Numarası Yer Tutucusu"/>
          <p:cNvSpPr>
            <a:spLocks noGrp="1"/>
          </p:cNvSpPr>
          <p:nvPr>
            <p:ph type="sldNum" sz="quarter" idx="15"/>
          </p:nvPr>
        </p:nvSpPr>
        <p:spPr>
          <a:xfrm>
            <a:off x="206872" y="6193110"/>
            <a:ext cx="642942" cy="476250"/>
          </a:xfrm>
        </p:spPr>
        <p:txBody>
          <a:bodyPr/>
          <a:lstStyle/>
          <a:p>
            <a:pPr algn="ctr"/>
            <a:fld id="{5C6896E4-35C4-4741-8A69-D49CDAA919B9}" type="slidenum">
              <a:rPr lang="tr-TR" smtClean="0">
                <a:solidFill>
                  <a:schemeClr val="accent3">
                    <a:lumMod val="40000"/>
                    <a:lumOff val="60000"/>
                  </a:schemeClr>
                </a:solidFill>
              </a:rPr>
              <a:pPr algn="ctr"/>
              <a:t>9</a:t>
            </a:fld>
            <a:r>
              <a:rPr lang="tr-TR" smtClean="0">
                <a:solidFill>
                  <a:schemeClr val="accent3">
                    <a:lumMod val="40000"/>
                    <a:lumOff val="60000"/>
                  </a:schemeClr>
                </a:solidFill>
              </a:rPr>
              <a:t>.</a:t>
            </a:r>
          </a:p>
          <a:p>
            <a:pPr algn="ctr"/>
            <a:r>
              <a:rPr lang="tr-TR" smtClean="0">
                <a:solidFill>
                  <a:schemeClr val="accent3">
                    <a:lumMod val="40000"/>
                    <a:lumOff val="60000"/>
                  </a:schemeClr>
                </a:solidFill>
              </a:rPr>
              <a:t>Sayfa</a:t>
            </a:r>
            <a:endParaRPr lang="tr-TR">
              <a:solidFill>
                <a:schemeClr val="accent3">
                  <a:lumMod val="40000"/>
                  <a:lumOff val="60000"/>
                </a:schemeClr>
              </a:solidFill>
            </a:endParaRPr>
          </a:p>
        </p:txBody>
      </p:sp>
      <p:sp>
        <p:nvSpPr>
          <p:cNvPr id="17" name="6 Veri Yer Tutucusu"/>
          <p:cNvSpPr txBox="1">
            <a:spLocks/>
          </p:cNvSpPr>
          <p:nvPr/>
        </p:nvSpPr>
        <p:spPr bwMode="auto">
          <a:xfrm>
            <a:off x="179512" y="5426672"/>
            <a:ext cx="714380" cy="64294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tr-TR" sz="1400" b="0" i="0" u="none" strike="noStrike" kern="1200" cap="none" spc="0" normalizeH="0" baseline="0" noProof="0" dirty="0" smtClean="0">
                <a:ln>
                  <a:noFill/>
                </a:ln>
                <a:solidFill>
                  <a:schemeClr val="accent3">
                    <a:lumMod val="40000"/>
                    <a:lumOff val="60000"/>
                  </a:schemeClr>
                </a:solidFill>
                <a:effectLst/>
                <a:uLnTx/>
                <a:uFillTx/>
                <a:latin typeface="Times New Roman" pitchFamily="18" charset="0"/>
                <a:ea typeface="+mn-ea"/>
                <a:cs typeface="+mn-cs"/>
              </a:rPr>
              <a:t>9.  Hafta</a:t>
            </a:r>
            <a:endParaRPr kumimoji="0" lang="tr-TR" sz="1400" b="0" i="0" u="none" strike="noStrike" kern="1200" cap="none" spc="0" normalizeH="0" baseline="0" noProof="0" dirty="0">
              <a:ln>
                <a:noFill/>
              </a:ln>
              <a:solidFill>
                <a:schemeClr val="accent3">
                  <a:lumMod val="40000"/>
                  <a:lumOff val="60000"/>
                </a:schemeClr>
              </a:solidFill>
              <a:effectLst/>
              <a:uLnTx/>
              <a:uFillTx/>
              <a:latin typeface="Times New Roman" pitchFamily="18" charset="0"/>
              <a:ea typeface="+mn-ea"/>
              <a:cs typeface="+mn-cs"/>
            </a:endParaRPr>
          </a:p>
        </p:txBody>
      </p:sp>
    </p:spTree>
  </p:cSld>
  <p:clrMapOvr>
    <a:masterClrMapping/>
  </p:clrMapOvr>
  <p:transition>
    <p:pull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mba">
  <a:themeElements>
    <a:clrScheme name="Cumba">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umba">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umba">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3556</TotalTime>
  <Words>459</Words>
  <Application>Microsoft Office PowerPoint</Application>
  <PresentationFormat>Ekran Gösterisi (4:3)</PresentationFormat>
  <Paragraphs>199</Paragraphs>
  <Slides>25</Slides>
  <Notes>21</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25</vt:i4>
      </vt:variant>
    </vt:vector>
  </HeadingPairs>
  <TitlesOfParts>
    <vt:vector size="35" baseType="lpstr">
      <vt:lpstr>Agency FB</vt:lpstr>
      <vt:lpstr>Algerian</vt:lpstr>
      <vt:lpstr>Arial</vt:lpstr>
      <vt:lpstr>Arial Narrow</vt:lpstr>
      <vt:lpstr>Century Schoolbook</vt:lpstr>
      <vt:lpstr>Harrington</vt:lpstr>
      <vt:lpstr>Times New Roman</vt:lpstr>
      <vt:lpstr>Wingdings</vt:lpstr>
      <vt:lpstr>Wingdings 2</vt:lpstr>
      <vt:lpstr>Cumba</vt:lpstr>
      <vt:lpstr>Sayisal Analiz</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Sayısal Analiz</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Sayısal Analiz</dc:title>
  <dc:creator>Sau;YYurtaY</dc:creator>
  <cp:keywords>YYurtaY_SA/2009</cp:keywords>
  <cp:lastModifiedBy>Sau</cp:lastModifiedBy>
  <cp:revision>256</cp:revision>
  <dcterms:created xsi:type="dcterms:W3CDTF">2009-08-30T08:05:20Z</dcterms:created>
  <dcterms:modified xsi:type="dcterms:W3CDTF">2022-12-20T08:43:37Z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TC011408341055</vt:lpwstr>
  </property>
</Properties>
</file>